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1" r:id="rId3"/>
    <p:sldId id="268" r:id="rId4"/>
    <p:sldId id="270" r:id="rId5"/>
    <p:sldId id="271" r:id="rId6"/>
    <p:sldId id="27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800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54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5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8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29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1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45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5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9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6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0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2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0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2FC3AFB-6D3A-4EA6-8F8A-B498987B2ADC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9354DA-C3F3-43C8-A75E-4A1DCA5EA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5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6536" y="2273698"/>
            <a:ext cx="4904617" cy="167077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Они неделимы и целы,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Корней  и приставок в них нет,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Нельзя отыскать в них морфемы –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в этом их главный секрет.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41798" y="0"/>
            <a:ext cx="9268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Narrow" panose="020B0606020202030204" pitchFamily="34" charset="0"/>
              </a:rPr>
              <a:t>Служебные части речи</a:t>
            </a:r>
            <a:endParaRPr lang="ru-RU" sz="8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88616" y="1825463"/>
            <a:ext cx="47061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Предлоги, союзы, частицы-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 встали в один хоровод,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Служебные важные лица – 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На редкость серьезный народ.</a:t>
            </a:r>
          </a:p>
          <a:p>
            <a:endParaRPr lang="ru-RU" sz="2400" b="1" i="1" dirty="0" smtClean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Без них обойтись невозможно,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И знают об этом они.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Всегда и во всем осторожны: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Нигде не гуляют одни.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Но исподволь и незаметно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Значение свое привнесут,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Здесь свяжут, а рядом разделят,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Укажут и силу дадут!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1577" y="12748"/>
            <a:ext cx="5289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 </a:t>
            </a:r>
            <a:r>
              <a:rPr lang="ru-RU" sz="2400" dirty="0">
                <a:latin typeface="Arial Narrow" panose="020B0606020202030204" pitchFamily="34" charset="0"/>
              </a:rPr>
              <a:t>называют предметы, признаки, действия количество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Отвечают на вопросы. В </a:t>
            </a:r>
            <a:r>
              <a:rPr lang="ru-RU" sz="2400" dirty="0">
                <a:latin typeface="Arial Narrow" panose="020B0606020202030204" pitchFamily="34" charset="0"/>
              </a:rPr>
              <a:t>предложении </a:t>
            </a:r>
            <a:r>
              <a:rPr lang="ru-RU" sz="2400" dirty="0" smtClean="0">
                <a:latin typeface="Arial Narrow" panose="020B0606020202030204" pitchFamily="34" charset="0"/>
              </a:rPr>
              <a:t>являются </a:t>
            </a:r>
            <a:r>
              <a:rPr lang="ru-RU" sz="2400" dirty="0">
                <a:latin typeface="Arial Narrow" panose="020B0606020202030204" pitchFamily="34" charset="0"/>
              </a:rPr>
              <a:t>членами предложения.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Самостоятельные части речи</a:t>
            </a:r>
            <a:r>
              <a:rPr lang="ru-RU" sz="2400" dirty="0">
                <a:latin typeface="Arial Narrow" panose="020B0606020202030204" pitchFamily="34" charset="0"/>
              </a:rPr>
              <a:t>: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97859" y="2529555"/>
            <a:ext cx="2339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существительное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58155" y="3418002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прилагательное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501155" y="4221130"/>
            <a:ext cx="2286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Имя </a:t>
            </a: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числительное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594847" y="5144459"/>
            <a:ext cx="18467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Местоимение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78606" y="336245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Наречие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06254" y="2898887"/>
            <a:ext cx="1308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Глагол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37647" y="2133600"/>
            <a:ext cx="914401" cy="1459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653119" y="2068941"/>
            <a:ext cx="936811" cy="2447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967753" y="2004282"/>
            <a:ext cx="1456765" cy="709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 flipH="1">
            <a:off x="4518212" y="2109927"/>
            <a:ext cx="398927" cy="3034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513295" y="2290002"/>
            <a:ext cx="91888" cy="47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82232" y="2133600"/>
            <a:ext cx="636497" cy="1247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779126" y="1284966"/>
            <a:ext cx="45899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Служебные части речи </a:t>
            </a:r>
            <a:r>
              <a:rPr lang="ru-RU" sz="2400" dirty="0" smtClean="0">
                <a:latin typeface="Arial Narrow" panose="020B0606020202030204" pitchFamily="34" charset="0"/>
              </a:rPr>
              <a:t>- слова</a:t>
            </a:r>
            <a:r>
              <a:rPr lang="ru-RU" sz="2400" dirty="0">
                <a:latin typeface="Arial Narrow" panose="020B0606020202030204" pitchFamily="34" charset="0"/>
              </a:rPr>
              <a:t>, у которых нет своего значения, но они </a:t>
            </a:r>
            <a:r>
              <a:rPr lang="ru-RU" sz="2400" dirty="0" smtClean="0">
                <a:latin typeface="Arial Narrow" panose="020B0606020202030204" pitchFamily="34" charset="0"/>
              </a:rPr>
              <a:t>необходимы, </a:t>
            </a:r>
            <a:r>
              <a:rPr lang="ru-RU" sz="2400" dirty="0">
                <a:latin typeface="Arial Narrow" panose="020B0606020202030204" pitchFamily="34" charset="0"/>
              </a:rPr>
              <a:t>чтобы выражать </a:t>
            </a:r>
            <a:r>
              <a:rPr lang="ru-RU" sz="2400" dirty="0" smtClean="0">
                <a:latin typeface="Arial Narrow" panose="020B0606020202030204" pitchFamily="34" charset="0"/>
              </a:rPr>
              <a:t>отношения между словами с самостоятельным значением.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779126" y="3677832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Предлог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9531726" y="4189318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Союз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10632142" y="3657705"/>
            <a:ext cx="15598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Частица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9699812" y="5383107"/>
            <a:ext cx="19251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+ Междометие</a:t>
            </a:r>
            <a:endParaRPr lang="ru-RU" altLang="ru-RU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8892988" y="5844772"/>
            <a:ext cx="32990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dirty="0" smtClean="0">
                <a:latin typeface="Arial Narrow" panose="020B0606020202030204" pitchFamily="34" charset="0"/>
              </a:rPr>
              <a:t>Не является частью речи. Выражает эмоции</a:t>
            </a:r>
            <a:endParaRPr lang="ru-RU" altLang="ru-RU" sz="2400" dirty="0">
              <a:latin typeface="Arial Narrow" panose="020B0606020202030204" pitchFamily="34" charset="0"/>
            </a:endParaRPr>
          </a:p>
        </p:txBody>
      </p:sp>
      <p:cxnSp>
        <p:nvCxnSpPr>
          <p:cNvPr id="33" name="Прямая со стрелкой 32"/>
          <p:cNvCxnSpPr>
            <a:endCxn id="27" idx="0"/>
          </p:cNvCxnSpPr>
          <p:nvPr/>
        </p:nvCxnSpPr>
        <p:spPr>
          <a:xfrm flipH="1">
            <a:off x="8559055" y="3223958"/>
            <a:ext cx="333933" cy="453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708779" y="3223958"/>
            <a:ext cx="0" cy="96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29" idx="0"/>
          </p:cNvCxnSpPr>
          <p:nvPr/>
        </p:nvCxnSpPr>
        <p:spPr>
          <a:xfrm>
            <a:off x="10632142" y="3223958"/>
            <a:ext cx="779929" cy="43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8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60542" cy="4474852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54010" y="1045469"/>
            <a:ext cx="4288202" cy="66331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МЕЖДОМЕТИЕ</a:t>
            </a:r>
            <a:endParaRPr lang="ru-RU" sz="48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42212" y="83086"/>
            <a:ext cx="61497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Narrow" panose="020B0606020202030204" pitchFamily="34" charset="0"/>
              </a:rPr>
              <a:t>Это особая </a:t>
            </a:r>
            <a:r>
              <a:rPr lang="ru-RU" sz="2400" dirty="0">
                <a:latin typeface="Arial Narrow" panose="020B0606020202030204" pitchFamily="34" charset="0"/>
              </a:rPr>
              <a:t>часть речи, которая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выражает</a:t>
            </a:r>
            <a:r>
              <a:rPr lang="ru-RU" sz="2400" dirty="0">
                <a:latin typeface="Arial Narrow" panose="020B0606020202030204" pitchFamily="34" charset="0"/>
              </a:rPr>
              <a:t>, но не называет различные чувства и побуждения.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Не </a:t>
            </a:r>
            <a:r>
              <a:rPr lang="ru-RU" sz="2400" dirty="0">
                <a:latin typeface="Arial Narrow" panose="020B0606020202030204" pitchFamily="34" charset="0"/>
              </a:rPr>
              <a:t>входит </a:t>
            </a:r>
            <a:r>
              <a:rPr lang="ru-RU" sz="2400" dirty="0" smtClean="0">
                <a:latin typeface="Arial Narrow" panose="020B0606020202030204" pitchFamily="34" charset="0"/>
              </a:rPr>
              <a:t>ни </a:t>
            </a:r>
            <a:r>
              <a:rPr lang="ru-RU" sz="2400" dirty="0">
                <a:latin typeface="Arial Narrow" panose="020B0606020202030204" pitchFamily="34" charset="0"/>
              </a:rPr>
              <a:t>в самостоятельные, ни в служебные части речи.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60542" y="2154327"/>
            <a:ext cx="96314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Эмоциональные междометия</a:t>
            </a:r>
            <a:r>
              <a:rPr lang="ru-RU" sz="2000" dirty="0" smtClean="0">
                <a:latin typeface="Arial Narrow" panose="020B0606020202030204" pitchFamily="34" charset="0"/>
              </a:rPr>
              <a:t>, выражают эмоции : </a:t>
            </a:r>
            <a:r>
              <a:rPr lang="ru-RU" sz="2000" dirty="0">
                <a:latin typeface="Arial Narrow" panose="020B0606020202030204" pitchFamily="34" charset="0"/>
              </a:rPr>
              <a:t>восторг, радость, восхищение, ликование, облегчение, удивление, презрение, пренебрежение, насмешку, сожаление, досаду, испуг, огорчение, злость, неудовольствие и т. п. </a:t>
            </a:r>
            <a:r>
              <a:rPr lang="ru-RU" sz="2000" dirty="0" smtClean="0">
                <a:latin typeface="Arial Narrow" panose="020B0606020202030204" pitchFamily="34" charset="0"/>
              </a:rPr>
              <a:t>Большая </a:t>
            </a:r>
            <a:r>
              <a:rPr lang="ru-RU" sz="2000" dirty="0">
                <a:latin typeface="Arial Narrow" panose="020B0606020202030204" pitchFamily="34" charset="0"/>
              </a:rPr>
              <a:t>часть этих междометий многозначна, поэтому значение их понятно только из контекста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pPr lvl="7"/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а, 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ай!, ах!, ба!, боже мой!, бис!, браво!, батюшки!, господи!, да!, ну!, о!, ой!, ох!, ого!, тьфу!, у!, увы!, ура!, уф!, ух!, ха!, хо! и др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.</a:t>
            </a:r>
            <a:endParaRPr lang="ru-RU" sz="2000" dirty="0">
              <a:solidFill>
                <a:schemeClr val="accent6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Побудительные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) </a:t>
            </a: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междометия</a:t>
            </a:r>
            <a:r>
              <a:rPr lang="ru-RU" sz="2000" dirty="0" smtClean="0">
                <a:latin typeface="Arial Narrow" panose="020B0606020202030204" pitchFamily="34" charset="0"/>
              </a:rPr>
              <a:t> выражают </a:t>
            </a:r>
            <a:r>
              <a:rPr lang="ru-RU" sz="2000" dirty="0">
                <a:latin typeface="Arial Narrow" panose="020B0606020202030204" pitchFamily="34" charset="0"/>
              </a:rPr>
              <a:t>побуждение, призыв к действию</a:t>
            </a:r>
            <a:r>
              <a:rPr lang="ru-RU" sz="2000" dirty="0" smtClean="0">
                <a:latin typeface="Arial Narrow" panose="020B0606020202030204" pitchFamily="34" charset="0"/>
              </a:rPr>
              <a:t>: </a:t>
            </a:r>
          </a:p>
          <a:p>
            <a:pPr lvl="7"/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тубо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!, тпру!, цыц!, цып-цып!, чу! 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айда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!, алло!, апорт!, ау!, брысь!, вон!, 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эй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!, караул!, кыш!, кис-кис!, марш!, но-о!, пли!, стоп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!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изобразительные 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слова </a:t>
            </a:r>
            <a:r>
              <a:rPr lang="ru-RU" sz="2000" dirty="0" smtClean="0">
                <a:latin typeface="Arial Narrow" panose="020B0606020202030204" pitchFamily="34" charset="0"/>
              </a:rPr>
              <a:t>со </a:t>
            </a:r>
            <a:r>
              <a:rPr lang="ru-RU" sz="2000" dirty="0">
                <a:latin typeface="Arial Narrow" panose="020B0606020202030204" pitchFamily="34" charset="0"/>
              </a:rPr>
              <a:t>значением мгновенного действия в прошлом: </a:t>
            </a:r>
            <a:endParaRPr lang="ru-RU" sz="2000" dirty="0" smtClean="0">
              <a:latin typeface="Arial Narrow" panose="020B0606020202030204" pitchFamily="34" charset="0"/>
            </a:endParaRPr>
          </a:p>
          <a:p>
            <a:r>
              <a:rPr lang="ru-RU" sz="2000" dirty="0" smtClean="0">
                <a:latin typeface="Arial Narrow" panose="020B0606020202030204" pitchFamily="34" charset="0"/>
              </a:rPr>
              <a:t>			        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бах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, бряк, глядь, плюх, скок, хвать, шлеп, щелк и др. </a:t>
            </a:r>
            <a:endParaRPr lang="ru-RU" sz="2000" dirty="0" smtClean="0">
              <a:solidFill>
                <a:schemeClr val="accent6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этикетная </a:t>
            </a:r>
            <a:r>
              <a:rPr lang="ru-RU" sz="2000" dirty="0">
                <a:solidFill>
                  <a:srgbClr val="C00000"/>
                </a:solidFill>
                <a:latin typeface="Arial Narrow" panose="020B0606020202030204" pitchFamily="34" charset="0"/>
              </a:rPr>
              <a:t>лексика</a:t>
            </a:r>
            <a:r>
              <a:rPr lang="ru-RU" sz="2000" dirty="0">
                <a:latin typeface="Arial Narrow" panose="020B0606020202030204" pitchFamily="34" charset="0"/>
              </a:rPr>
              <a:t>: </a:t>
            </a:r>
            <a:r>
              <a:rPr lang="ru-RU" sz="2000" dirty="0" smtClean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solidFill>
                  <a:schemeClr val="accent6"/>
                </a:solidFill>
                <a:latin typeface="Arial Narrow" panose="020B0606020202030204" pitchFamily="34" charset="0"/>
              </a:rPr>
              <a:t>спасибо</a:t>
            </a:r>
            <a:r>
              <a:rPr lang="ru-RU" sz="2000" dirty="0">
                <a:solidFill>
                  <a:schemeClr val="accent6"/>
                </a:solidFill>
                <a:latin typeface="Arial Narrow" panose="020B0606020202030204" pitchFamily="34" charset="0"/>
              </a:rPr>
              <a:t>, пожалуйста, здравствуйте, до свидания, извините и т. п.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86157" y="1754217"/>
            <a:ext cx="24913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 Narrow" panose="020B0606020202030204" pitchFamily="34" charset="0"/>
              </a:rPr>
              <a:t>Разряды междометий</a:t>
            </a:r>
          </a:p>
        </p:txBody>
      </p:sp>
    </p:spTree>
    <p:extLst>
      <p:ext uri="{BB962C8B-B14F-4D97-AF65-F5344CB8AC3E}">
        <p14:creationId xmlns:p14="http://schemas.microsoft.com/office/powerpoint/2010/main" val="273263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223" y="-2"/>
            <a:ext cx="2322777" cy="33408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19134" y="2011319"/>
            <a:ext cx="94288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Для </a:t>
            </a:r>
            <a:r>
              <a:rPr lang="ru-RU" sz="2000" dirty="0">
                <a:latin typeface="Arial Narrow" panose="020B0606020202030204" pitchFamily="34" charset="0"/>
              </a:rPr>
              <a:t>выражения сходных эмоций совершенно разные народы, говорящие на совершенно разных языках, могут используют почти тождественные междометия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Люди</a:t>
            </a:r>
            <a:r>
              <a:rPr lang="ru-RU" sz="2000" dirty="0">
                <a:latin typeface="Arial Narrow" panose="020B0606020202030204" pitchFamily="34" charset="0"/>
              </a:rPr>
              <a:t>, для которых русский язык не является родным, но </a:t>
            </a:r>
            <a:r>
              <a:rPr lang="ru-RU" sz="2000" dirty="0" smtClean="0">
                <a:latin typeface="Arial Narrow" panose="020B0606020202030204" pitchFamily="34" charset="0"/>
              </a:rPr>
              <a:t>владеют </a:t>
            </a:r>
            <a:r>
              <a:rPr lang="ru-RU" sz="2000" dirty="0">
                <a:latin typeface="Arial Narrow" panose="020B0606020202030204" pitchFamily="34" charset="0"/>
              </a:rPr>
              <a:t>им в совершенстве и много лет живут в русскоязычной среде, в </a:t>
            </a:r>
            <a:r>
              <a:rPr lang="ru-RU" sz="2000" dirty="0" smtClean="0">
                <a:latin typeface="Arial Narrow" panose="020B0606020202030204" pitchFamily="34" charset="0"/>
              </a:rPr>
              <a:t>эмоциональных ситуациях </a:t>
            </a:r>
            <a:r>
              <a:rPr lang="ru-RU" sz="2000" dirty="0">
                <a:latin typeface="Arial Narrow" panose="020B0606020202030204" pitchFamily="34" charset="0"/>
              </a:rPr>
              <a:t>используют междометия, свойственные их родному </a:t>
            </a:r>
            <a:r>
              <a:rPr lang="ru-RU" sz="2000" dirty="0" smtClean="0">
                <a:latin typeface="Arial Narrow" panose="020B0606020202030204" pitchFamily="34" charset="0"/>
              </a:rPr>
              <a:t>языку.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Главными </a:t>
            </a:r>
            <a:r>
              <a:rPr lang="ru-RU" sz="2000" dirty="0">
                <a:latin typeface="Arial Narrow" panose="020B0606020202030204" pitchFamily="34" charset="0"/>
              </a:rPr>
              <a:t>источниками пополнения </a:t>
            </a:r>
            <a:r>
              <a:rPr lang="ru-RU" sz="2000" dirty="0" smtClean="0">
                <a:latin typeface="Arial Narrow" panose="020B0606020202030204" pitchFamily="34" charset="0"/>
              </a:rPr>
              <a:t>междометий являются </a:t>
            </a:r>
            <a:r>
              <a:rPr lang="ru-RU" sz="2000" dirty="0">
                <a:latin typeface="Arial Narrow" panose="020B0606020202030204" pitchFamily="34" charset="0"/>
              </a:rPr>
              <a:t>оценочные существительные типа горе, беда, смерть, страх, табак, труба, вот так штука, вот так номер, а также глагольные формы со значением побудительности: постой, погоди, давай,  вали</a:t>
            </a:r>
            <a:r>
              <a:rPr lang="ru-RU" sz="2000" dirty="0" smtClean="0">
                <a:latin typeface="Arial Narrow" panose="020B060602020203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В театре нельзя актерам кричать «Бис», только «Браво». </a:t>
            </a:r>
          </a:p>
          <a:p>
            <a:r>
              <a:rPr lang="ru-RU" sz="2000" dirty="0" smtClean="0">
                <a:latin typeface="Arial Narrow" panose="020B0606020202030204" pitchFamily="34" charset="0"/>
              </a:rPr>
              <a:t>    «Бис» - это «второй», т.е. предложение повторить спектакль, что невозможно.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 Narrow" panose="020B0606020202030204" pitchFamily="34" charset="0"/>
              </a:rPr>
              <a:t>Слова СПАСИБО, ПОЖАЛУЙСТА, ПРОЩАЙ и ЗДРАВСТВУЙ несут пожелания: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Спасибо – спаси тебя Бог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Пожалуйста – пожалуй тебе сто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Здравствуй – пожелание здоровья</a:t>
            </a:r>
          </a:p>
          <a:p>
            <a:pPr lvl="3"/>
            <a:r>
              <a:rPr lang="ru-RU" sz="2000" dirty="0">
                <a:latin typeface="Arial Narrow" panose="020B0606020202030204" pitchFamily="34" charset="0"/>
              </a:rPr>
              <a:t>	</a:t>
            </a:r>
            <a:r>
              <a:rPr lang="ru-RU" sz="2000" dirty="0" smtClean="0">
                <a:latin typeface="Arial Narrow" panose="020B0606020202030204" pitchFamily="34" charset="0"/>
              </a:rPr>
              <a:t>		Прощай – просьба о прощении перед расставанием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272017">
            <a:off x="1701" y="966512"/>
            <a:ext cx="4674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Это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Narrow" panose="020B0606020202030204" pitchFamily="34" charset="0"/>
              </a:rPr>
              <a:t>интересно!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380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173288" y="685800"/>
            <a:ext cx="10018712" cy="1752600"/>
          </a:xfrm>
        </p:spPr>
        <p:txBody>
          <a:bodyPr>
            <a:normAutofit fontScale="90000"/>
          </a:bodyPr>
          <a:lstStyle/>
          <a:p>
            <a:r>
              <a:rPr lang="ru-RU" dirty="0"/>
              <a:t>. Спишите. Вставьте подходящие междометья. Составьте с этими междометьями предложения с прямой речью. Запишите эти предложения.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4294967295"/>
          </p:nvPr>
        </p:nvSpPr>
        <p:spPr>
          <a:xfrm>
            <a:off x="2956142" y="2580362"/>
            <a:ext cx="6162806" cy="32108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/>
              <a:t>Разрешите  доложить			Кто пасует  пред бедой, 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Всем без исключения,			Произносит слово «..!».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Что могу я  говорить			Кто отстанет от друзей,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Только лишь с волнением.		Произносит слово «..!»   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Выражаю поощренья,			Кто задерживает вдох,  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Похвалу, упрек, запрет,			Произносит слово «..!».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Благодарность, восхищенье,		У кого захватит дух,  </a:t>
            </a:r>
            <a:br>
              <a:rPr lang="ru-RU" i="1" dirty="0"/>
            </a:br>
            <a:r>
              <a:rPr lang="ru-RU" i="1" dirty="0"/>
              <a:t>Возмущение, привет…			Произносит слово «..!»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Те, которых гложет страх, 		Интересно жить на свете,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Произносят слово «..!»			Если  знаешь междометья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68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учебнику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Читаем параграф 60</a:t>
            </a:r>
          </a:p>
          <a:p>
            <a:r>
              <a:rPr lang="ru-RU" smtClean="0"/>
              <a:t>Выполним упражнения 358.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28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399</TotalTime>
  <Words>505</Words>
  <Application>Microsoft Office PowerPoint</Application>
  <PresentationFormat>Произвольный</PresentationFormat>
  <Paragraphs>68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Параллакс</vt:lpstr>
      <vt:lpstr>Презентация PowerPoint</vt:lpstr>
      <vt:lpstr>Презентация PowerPoint</vt:lpstr>
      <vt:lpstr>МЕЖДОМЕТИЕ</vt:lpstr>
      <vt:lpstr>Презентация PowerPoint</vt:lpstr>
      <vt:lpstr>. Спишите. Вставьте подходящие междометья. Составьте с этими междометьями предложения с прямой речью. Запишите эти предложения. </vt:lpstr>
      <vt:lpstr>По учебнику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37</cp:revision>
  <dcterms:created xsi:type="dcterms:W3CDTF">2020-04-14T20:05:14Z</dcterms:created>
  <dcterms:modified xsi:type="dcterms:W3CDTF">2020-04-30T19:06:50Z</dcterms:modified>
</cp:coreProperties>
</file>