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8099425" cx="14400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800027" y="1325531"/>
            <a:ext cx="10800160" cy="28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86"/>
              <a:buFont typeface="Calibri"/>
              <a:buNone/>
              <a:defRPr sz="708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800027" y="4254073"/>
            <a:ext cx="10800160" cy="1955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4"/>
              <a:buNone/>
              <a:defRPr sz="2834"/>
            </a:lvl1pPr>
            <a:lvl2pPr lvl="1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2pPr>
            <a:lvl3pPr lvl="2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3pPr>
            <a:lvl4pPr lvl="3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4pPr>
            <a:lvl5pPr lvl="4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5pPr>
            <a:lvl6pPr lvl="5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6pPr>
            <a:lvl7pPr lvl="6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7pPr>
            <a:lvl8pPr lvl="7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8pPr>
            <a:lvl9pPr lvl="8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4630602" y="-1484489"/>
            <a:ext cx="5139011" cy="12420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8425731" y="2310641"/>
            <a:ext cx="6863888" cy="3105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2125640" y="-704404"/>
            <a:ext cx="6863888" cy="9135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>
            <a:off x="1800027" y="1325531"/>
            <a:ext cx="10800160" cy="28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86"/>
              <a:buFont typeface="Calibri"/>
              <a:buNone/>
              <a:defRPr sz="708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1800027" y="4254073"/>
            <a:ext cx="10800160" cy="1955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4"/>
              <a:buNone/>
              <a:defRPr sz="2834"/>
            </a:lvl1pPr>
            <a:lvl2pPr lvl="1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2pPr>
            <a:lvl3pPr lvl="2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3pPr>
            <a:lvl4pPr lvl="3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4pPr>
            <a:lvl5pPr lvl="4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5pPr>
            <a:lvl6pPr lvl="5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6pPr>
            <a:lvl7pPr lvl="6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7pPr>
            <a:lvl8pPr lvl="7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8pPr>
            <a:lvl9pPr lvl="8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0" type="dt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982514" y="2019233"/>
            <a:ext cx="12420184" cy="3369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86"/>
              <a:buFont typeface="Calibri"/>
              <a:buNone/>
              <a:defRPr sz="708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982514" y="5420241"/>
            <a:ext cx="12420184" cy="1771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2834"/>
              <a:buNone/>
              <a:defRPr sz="2834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2362"/>
              <a:buNone/>
              <a:defRPr sz="2362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990014" y="2156097"/>
            <a:ext cx="6120091" cy="5139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7290108" y="2156097"/>
            <a:ext cx="6120091" cy="5139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991890" y="431220"/>
            <a:ext cx="12420184" cy="156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991891" y="1985485"/>
            <a:ext cx="6091965" cy="973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4"/>
              <a:buNone/>
              <a:defRPr b="1" sz="2834"/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b="1" sz="2362"/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991891" y="2958540"/>
            <a:ext cx="6091965" cy="4351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7290108" y="1985485"/>
            <a:ext cx="6121966" cy="973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4"/>
              <a:buNone/>
              <a:defRPr b="1" sz="2834"/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b="1" sz="2362"/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7290108" y="2958540"/>
            <a:ext cx="6121966" cy="4351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991891" y="539962"/>
            <a:ext cx="4644443" cy="188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79"/>
              <a:buFont typeface="Calibri"/>
              <a:buNone/>
              <a:defRPr sz="377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6121966" y="1166168"/>
            <a:ext cx="7290108" cy="575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8566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79"/>
              <a:buChar char="•"/>
              <a:defRPr sz="3779"/>
            </a:lvl1pPr>
            <a:lvl2pPr indent="-438594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3307"/>
              <a:buChar char="•"/>
              <a:defRPr sz="3307"/>
            </a:lvl2pPr>
            <a:lvl3pPr indent="-408558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834"/>
              <a:buChar char="•"/>
              <a:defRPr sz="2834"/>
            </a:lvl3pPr>
            <a:lvl4pPr indent="-378586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4pPr>
            <a:lvl5pPr indent="-378586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5pPr>
            <a:lvl6pPr indent="-378586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6pPr>
            <a:lvl7pPr indent="-378586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7pPr>
            <a:lvl8pPr indent="-378586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8pPr>
            <a:lvl9pPr indent="-378586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991891" y="2429828"/>
            <a:ext cx="4644443" cy="450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міс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991891" y="539962"/>
            <a:ext cx="4644443" cy="188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79"/>
              <a:buFont typeface="Calibri"/>
              <a:buNone/>
              <a:defRPr sz="377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6121966" y="1166168"/>
            <a:ext cx="7290108" cy="5755841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991891" y="2429828"/>
            <a:ext cx="4644443" cy="450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4630602" y="-1484490"/>
            <a:ext cx="5139011" cy="12420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8425731" y="2310641"/>
            <a:ext cx="6863888" cy="3105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2125638" y="-704404"/>
            <a:ext cx="6863888" cy="9135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982514" y="2019234"/>
            <a:ext cx="12420184" cy="3369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86"/>
              <a:buFont typeface="Calibri"/>
              <a:buNone/>
              <a:defRPr sz="708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982514" y="5420241"/>
            <a:ext cx="12420184" cy="1771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2834"/>
              <a:buNone/>
              <a:defRPr sz="2834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2362"/>
              <a:buNone/>
              <a:defRPr sz="2362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990014" y="2156098"/>
            <a:ext cx="6120091" cy="5139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7290109" y="2156098"/>
            <a:ext cx="6120091" cy="5139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991890" y="431221"/>
            <a:ext cx="12420184" cy="156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991892" y="1985485"/>
            <a:ext cx="6091965" cy="973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4"/>
              <a:buNone/>
              <a:defRPr b="1" sz="2834"/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b="1" sz="2362"/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991892" y="2958540"/>
            <a:ext cx="6091965" cy="4351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7290108" y="1985485"/>
            <a:ext cx="6121966" cy="973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4"/>
              <a:buNone/>
              <a:defRPr b="1" sz="2834"/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b="1" sz="2362"/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7290108" y="2958540"/>
            <a:ext cx="6121966" cy="4351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991892" y="539962"/>
            <a:ext cx="4644443" cy="188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79"/>
              <a:buFont typeface="Calibri"/>
              <a:buNone/>
              <a:defRPr sz="377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6121966" y="1166169"/>
            <a:ext cx="7290108" cy="575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8566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79"/>
              <a:buChar char="•"/>
              <a:defRPr sz="3779"/>
            </a:lvl1pPr>
            <a:lvl2pPr indent="-438594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3307"/>
              <a:buChar char="•"/>
              <a:defRPr sz="3307"/>
            </a:lvl2pPr>
            <a:lvl3pPr indent="-408558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834"/>
              <a:buChar char="•"/>
              <a:defRPr sz="2834"/>
            </a:lvl3pPr>
            <a:lvl4pPr indent="-378586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4pPr>
            <a:lvl5pPr indent="-378586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5pPr>
            <a:lvl6pPr indent="-378586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6pPr>
            <a:lvl7pPr indent="-378586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7pPr>
            <a:lvl8pPr indent="-378586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8pPr>
            <a:lvl9pPr indent="-378586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991892" y="2429828"/>
            <a:ext cx="4644443" cy="450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991892" y="539962"/>
            <a:ext cx="4644443" cy="188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79"/>
              <a:buFont typeface="Calibri"/>
              <a:buNone/>
              <a:defRPr sz="377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6121966" y="1166169"/>
            <a:ext cx="7290108" cy="575584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991892" y="2429828"/>
            <a:ext cx="4644443" cy="450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96"/>
              <a:buFont typeface="Calibri"/>
              <a:buNone/>
              <a:defRPr b="0" i="0" sz="51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594" lvl="0" marL="457200" marR="0" rtl="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307"/>
              <a:buFont typeface="Arial"/>
              <a:buChar char="•"/>
              <a:defRPr b="0" i="0" sz="330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8558" lvl="1" marL="9144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834"/>
              <a:buFont typeface="Arial"/>
              <a:buChar char="•"/>
              <a:defRPr b="0" i="0" sz="283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8586" lvl="2" marL="13716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Char char="•"/>
              <a:defRPr b="0" i="0" sz="23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3600" lvl="3" marL="18288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3601" lvl="4" marL="22860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3601" lvl="5" marL="27432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3601" lvl="6" marL="32004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3601" lvl="7" marL="36576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3601" lvl="8" marL="41148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1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1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1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96"/>
              <a:buFont typeface="Calibri"/>
              <a:buNone/>
              <a:defRPr b="0" i="0" sz="51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594" lvl="0" marL="457200" marR="0" rtl="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307"/>
              <a:buFont typeface="Arial"/>
              <a:buChar char="•"/>
              <a:defRPr b="0" i="0" sz="330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8558" lvl="1" marL="9144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834"/>
              <a:buFont typeface="Arial"/>
              <a:buChar char="•"/>
              <a:defRPr b="0" i="0" sz="283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8586" lvl="2" marL="13716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Char char="•"/>
              <a:defRPr b="0" i="0" sz="23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3600" lvl="3" marL="18288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3601" lvl="4" marL="22860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3601" lvl="5" marL="27432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3601" lvl="6" marL="32004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3601" lvl="7" marL="36576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3601" lvl="8" marL="41148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4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4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4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4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4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4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4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4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izikanova.com.ua/" TargetMode="External"/><Relationship Id="rId4" Type="http://schemas.openxmlformats.org/officeDocument/2006/relationships/hyperlink" Target="http://www.fizikanova.com.ua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Relationship Id="rId4" Type="http://schemas.openxmlformats.org/officeDocument/2006/relationships/image" Target="../media/image7.png"/><Relationship Id="rId5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29.jpg"/><Relationship Id="rId5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29.jpg"/><Relationship Id="rId5" Type="http://schemas.openxmlformats.org/officeDocument/2006/relationships/image" Target="../media/image2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33.png"/><Relationship Id="rId5" Type="http://schemas.openxmlformats.org/officeDocument/2006/relationships/image" Target="../media/image29.jpg"/><Relationship Id="rId6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image" Target="../media/image7.png"/><Relationship Id="rId5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40.jpg"/><Relationship Id="rId7" Type="http://schemas.openxmlformats.org/officeDocument/2006/relationships/image" Target="../media/image4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Relationship Id="rId4" Type="http://schemas.openxmlformats.org/officeDocument/2006/relationships/image" Target="../media/image4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Relationship Id="rId4" Type="http://schemas.openxmlformats.org/officeDocument/2006/relationships/image" Target="../media/image4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Relationship Id="rId4" Type="http://schemas.openxmlformats.org/officeDocument/2006/relationships/image" Target="../media/image4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Relationship Id="rId4" Type="http://schemas.openxmlformats.org/officeDocument/2006/relationships/image" Target="../media/image4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jpg"/><Relationship Id="rId4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7.pn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5"/>
          <p:cNvGrpSpPr/>
          <p:nvPr/>
        </p:nvGrpSpPr>
        <p:grpSpPr>
          <a:xfrm>
            <a:off x="3007087" y="7141267"/>
            <a:ext cx="8386035" cy="469706"/>
            <a:chOff x="324512" y="7240705"/>
            <a:chExt cx="7100680" cy="397713"/>
          </a:xfrm>
        </p:grpSpPr>
        <p:sp>
          <p:nvSpPr>
            <p:cNvPr id="164" name="Google Shape;164;p25">
              <a:hlinkClick r:id="rId3"/>
            </p:cNvPr>
            <p:cNvSpPr/>
            <p:nvPr/>
          </p:nvSpPr>
          <p:spPr>
            <a:xfrm>
              <a:off x="324512" y="7240705"/>
              <a:ext cx="7100680" cy="397713"/>
            </a:xfrm>
            <a:prstGeom prst="rect">
              <a:avLst/>
            </a:prstGeom>
            <a:solidFill>
              <a:srgbClr val="3F51B5"/>
            </a:solidFill>
            <a:ln cap="flat" cmpd="sng" w="9525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36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www.fizikanova.com.ua</a:t>
              </a:r>
              <a:endParaRPr/>
            </a:p>
          </p:txBody>
        </p:sp>
        <p:pic>
          <p:nvPicPr>
            <p:cNvPr descr="ios7-search-strong_w.png" id="165" name="Google Shape;165;p25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58939" y="7308732"/>
              <a:ext cx="261663" cy="261663"/>
            </a:xfrm>
            <a:prstGeom prst="rect">
              <a:avLst/>
            </a:prstGeom>
            <a:noFill/>
            <a:ln cap="flat" cmpd="sng" w="9525">
              <a:solidFill>
                <a:srgbClr val="3F51B5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166" name="Google Shape;166;p25"/>
          <p:cNvSpPr txBox="1"/>
          <p:nvPr/>
        </p:nvSpPr>
        <p:spPr>
          <a:xfrm>
            <a:off x="351299" y="156442"/>
            <a:ext cx="5130752" cy="1291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85025" lIns="170050" spcFirstLastPara="1" rIns="170050" wrap="square" tIns="8502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51B5"/>
              </a:buClr>
              <a:buSzPts val="5500"/>
              <a:buFont typeface="Arial"/>
              <a:buNone/>
            </a:pPr>
            <a:r>
              <a:rPr b="0" i="0" lang="ru-RU" sz="5500" u="none" cap="none" strike="noStrike">
                <a:solidFill>
                  <a:srgbClr val="3F51B5"/>
                </a:solidFill>
                <a:latin typeface="Arial"/>
                <a:ea typeface="Arial"/>
                <a:cs typeface="Arial"/>
                <a:sym typeface="Arial"/>
              </a:rPr>
              <a:t>УРОК 03</a:t>
            </a:r>
            <a:endParaRPr b="0" i="0" sz="5500" u="none" cap="none" strike="noStrike">
              <a:solidFill>
                <a:srgbClr val="3F51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 txBox="1"/>
          <p:nvPr>
            <p:ph type="ctrTitle"/>
          </p:nvPr>
        </p:nvSpPr>
        <p:spPr>
          <a:xfrm>
            <a:off x="-2164" y="2182445"/>
            <a:ext cx="7051298" cy="38508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ru-RU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Внутрішня </a:t>
            </a:r>
            <a:br>
              <a:rPr lang="ru-RU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енергія. Способи зміни внутрішньої енергії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336" y="6576"/>
            <a:ext cx="4025635" cy="1587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znaika.ru/synopsis_content/2b3da545fc385be7db206678d83460681acf7eb74113823355edef/Sposoby%20izmenenija%20vnutrenney%20energii.files/image002.jpg" id="170" name="Google Shape;170;p25"/>
          <p:cNvPicPr preferRelativeResize="0"/>
          <p:nvPr/>
        </p:nvPicPr>
        <p:blipFill rotWithShape="1">
          <a:blip r:embed="rId7">
            <a:alphaModFix/>
          </a:blip>
          <a:srcRect b="4554" l="546" r="3920" t="-164"/>
          <a:stretch/>
        </p:blipFill>
        <p:spPr>
          <a:xfrm>
            <a:off x="7049134" y="2076846"/>
            <a:ext cx="6951072" cy="4132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wallsbox.ru/images/original/mashina-v-pustyne-%5b2560x1600%5d-%5b5121294%5d.jpg" id="308" name="Google Shape;308;p34"/>
          <p:cNvPicPr preferRelativeResize="0"/>
          <p:nvPr/>
        </p:nvPicPr>
        <p:blipFill rotWithShape="1">
          <a:blip r:embed="rId3">
            <a:alphaModFix/>
          </a:blip>
          <a:srcRect b="14335" l="3745" r="7230" t="9677"/>
          <a:stretch/>
        </p:blipFill>
        <p:spPr>
          <a:xfrm>
            <a:off x="168817" y="4355326"/>
            <a:ext cx="6204084" cy="33097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34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310" name="Google Shape;310;p34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1" name="Google Shape;311;p34">
              <a:hlinkClick action="ppaction://hlinkshowjump?jump=previous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2" name="Google Shape;312;p34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4"/>
          <p:cNvSpPr txBox="1"/>
          <p:nvPr>
            <p:ph type="title"/>
          </p:nvPr>
        </p:nvSpPr>
        <p:spPr>
          <a:xfrm>
            <a:off x="423128" y="271511"/>
            <a:ext cx="13285761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Розрізняємо внутрішню і механічну енергії</a:t>
            </a:r>
            <a:endParaRPr/>
          </a:p>
        </p:txBody>
      </p:sp>
      <p:sp>
        <p:nvSpPr>
          <p:cNvPr id="314" name="Google Shape;314;p34"/>
          <p:cNvSpPr/>
          <p:nvPr/>
        </p:nvSpPr>
        <p:spPr>
          <a:xfrm>
            <a:off x="168817" y="2775931"/>
            <a:ext cx="6204084" cy="1438509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Руху тіла</a:t>
            </a:r>
            <a:endParaRPr b="1" i="0" sz="4399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15" name="Google Shape;315;p34"/>
          <p:cNvGrpSpPr/>
          <p:nvPr/>
        </p:nvGrpSpPr>
        <p:grpSpPr>
          <a:xfrm rot="10800000">
            <a:off x="13708891" y="7366139"/>
            <a:ext cx="597960" cy="597960"/>
            <a:chOff x="250056" y="6952092"/>
            <a:chExt cx="863849" cy="863849"/>
          </a:xfrm>
        </p:grpSpPr>
        <p:sp>
          <p:nvSpPr>
            <p:cNvPr id="316" name="Google Shape;316;p34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7" name="Google Shape;317;p34">
              <a:hlinkClick action="ppaction://hlinkshowjump?jump=next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p34"/>
          <p:cNvSpPr/>
          <p:nvPr/>
        </p:nvSpPr>
        <p:spPr>
          <a:xfrm>
            <a:off x="933055" y="1143650"/>
            <a:ext cx="12534102" cy="906823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Механічна енергія залежить від:</a:t>
            </a:r>
            <a:endParaRPr/>
          </a:p>
        </p:txBody>
      </p:sp>
      <p:sp>
        <p:nvSpPr>
          <p:cNvPr id="319" name="Google Shape;319;p34"/>
          <p:cNvSpPr/>
          <p:nvPr/>
        </p:nvSpPr>
        <p:spPr>
          <a:xfrm>
            <a:off x="6916523" y="2775931"/>
            <a:ext cx="7390328" cy="1438509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Розташування тіла відносно інших тіл</a:t>
            </a:r>
            <a:endParaRPr b="1" i="0" sz="4399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Google Shape;320;p34"/>
          <p:cNvSpPr/>
          <p:nvPr/>
        </p:nvSpPr>
        <p:spPr>
          <a:xfrm>
            <a:off x="2865753" y="2230430"/>
            <a:ext cx="1212404" cy="4726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4"/>
          <p:cNvSpPr/>
          <p:nvPr/>
        </p:nvSpPr>
        <p:spPr>
          <a:xfrm>
            <a:off x="9789761" y="2205714"/>
            <a:ext cx="1212404" cy="4726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8098" y="4379673"/>
            <a:ext cx="5075697" cy="3532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103" y="4100945"/>
            <a:ext cx="6198798" cy="3811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35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329" name="Google Shape;329;p35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0" name="Google Shape;330;p35">
              <a:hlinkClick action="ppaction://hlinkshowjump?jump=previous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1" name="Google Shape;331;p35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5"/>
          <p:cNvSpPr txBox="1"/>
          <p:nvPr>
            <p:ph type="title"/>
          </p:nvPr>
        </p:nvSpPr>
        <p:spPr>
          <a:xfrm>
            <a:off x="423128" y="271511"/>
            <a:ext cx="13285761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Розрізняємо внутрішню і механічну енергії</a:t>
            </a:r>
            <a:endParaRPr/>
          </a:p>
        </p:txBody>
      </p:sp>
      <p:sp>
        <p:nvSpPr>
          <p:cNvPr id="333" name="Google Shape;333;p35"/>
          <p:cNvSpPr/>
          <p:nvPr/>
        </p:nvSpPr>
        <p:spPr>
          <a:xfrm>
            <a:off x="168817" y="2775931"/>
            <a:ext cx="6204084" cy="990860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Руху частинок</a:t>
            </a:r>
            <a:endParaRPr/>
          </a:p>
        </p:txBody>
      </p:sp>
      <p:grpSp>
        <p:nvGrpSpPr>
          <p:cNvPr id="334" name="Google Shape;334;p35"/>
          <p:cNvGrpSpPr/>
          <p:nvPr/>
        </p:nvGrpSpPr>
        <p:grpSpPr>
          <a:xfrm rot="10800000">
            <a:off x="13708891" y="7366139"/>
            <a:ext cx="597960" cy="597960"/>
            <a:chOff x="250056" y="6952092"/>
            <a:chExt cx="863849" cy="863849"/>
          </a:xfrm>
        </p:grpSpPr>
        <p:sp>
          <p:nvSpPr>
            <p:cNvPr id="335" name="Google Shape;335;p35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6" name="Google Shape;336;p35">
              <a:hlinkClick action="ppaction://hlinkshowjump?jump=next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7" name="Google Shape;337;p35"/>
          <p:cNvSpPr/>
          <p:nvPr/>
        </p:nvSpPr>
        <p:spPr>
          <a:xfrm>
            <a:off x="933055" y="1143651"/>
            <a:ext cx="12534102" cy="906820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Внутрішня енергія залежить від:</a:t>
            </a:r>
            <a:endParaRPr/>
          </a:p>
        </p:txBody>
      </p:sp>
      <p:sp>
        <p:nvSpPr>
          <p:cNvPr id="338" name="Google Shape;338;p35"/>
          <p:cNvSpPr/>
          <p:nvPr/>
        </p:nvSpPr>
        <p:spPr>
          <a:xfrm>
            <a:off x="6916523" y="2775931"/>
            <a:ext cx="7390328" cy="990860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Взаємодії частинок  </a:t>
            </a:r>
            <a:endParaRPr/>
          </a:p>
        </p:txBody>
      </p:sp>
      <p:sp>
        <p:nvSpPr>
          <p:cNvPr id="339" name="Google Shape;339;p35"/>
          <p:cNvSpPr/>
          <p:nvPr/>
        </p:nvSpPr>
        <p:spPr>
          <a:xfrm>
            <a:off x="2865753" y="2230429"/>
            <a:ext cx="1212404" cy="4726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9771" y="4098933"/>
            <a:ext cx="4594005" cy="381302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5"/>
          <p:cNvSpPr/>
          <p:nvPr/>
        </p:nvSpPr>
        <p:spPr>
          <a:xfrm>
            <a:off x="9789761" y="2205713"/>
            <a:ext cx="1212404" cy="4726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897" y="2609539"/>
            <a:ext cx="13842594" cy="53024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Google Shape;347;p3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348" name="Google Shape;348;p36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9" name="Google Shape;349;p36">
              <a:hlinkClick action="ppaction://hlinkshowjump?jump=previous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p36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6"/>
          <p:cNvSpPr txBox="1"/>
          <p:nvPr>
            <p:ph type="title"/>
          </p:nvPr>
        </p:nvSpPr>
        <p:spPr>
          <a:xfrm>
            <a:off x="423128" y="271511"/>
            <a:ext cx="13285761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Розрізняємо внутрішню і механічну енергії</a:t>
            </a:r>
            <a:endParaRPr/>
          </a:p>
        </p:txBody>
      </p:sp>
      <p:grpSp>
        <p:nvGrpSpPr>
          <p:cNvPr id="352" name="Google Shape;352;p36"/>
          <p:cNvGrpSpPr/>
          <p:nvPr/>
        </p:nvGrpSpPr>
        <p:grpSpPr>
          <a:xfrm rot="10800000">
            <a:off x="13708891" y="7366139"/>
            <a:ext cx="597960" cy="597960"/>
            <a:chOff x="250056" y="6952092"/>
            <a:chExt cx="863849" cy="863849"/>
          </a:xfrm>
        </p:grpSpPr>
        <p:sp>
          <p:nvSpPr>
            <p:cNvPr id="353" name="Google Shape;353;p36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4" name="Google Shape;354;p36">
              <a:hlinkClick action="ppaction://hlinkshowjump?jump=next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5" name="Google Shape;355;p36"/>
          <p:cNvSpPr/>
          <p:nvPr/>
        </p:nvSpPr>
        <p:spPr>
          <a:xfrm>
            <a:off x="419589" y="1143650"/>
            <a:ext cx="13601211" cy="1322460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Як змінюються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внутрішня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й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механічна енергія наплічника?</a:t>
            </a:r>
            <a:endParaRPr b="1" i="0" sz="4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c.pics.livejournal.com/sajjadi/27353101/552002/552002_original.jpg" id="360" name="Google Shape;360;p37"/>
          <p:cNvPicPr preferRelativeResize="0"/>
          <p:nvPr/>
        </p:nvPicPr>
        <p:blipFill rotWithShape="1">
          <a:blip r:embed="rId3">
            <a:alphaModFix/>
          </a:blip>
          <a:srcRect b="0" l="0" r="50279" t="0"/>
          <a:stretch/>
        </p:blipFill>
        <p:spPr>
          <a:xfrm rot="-5400000">
            <a:off x="6933123" y="528386"/>
            <a:ext cx="3632763" cy="4863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roivagon.ru/wp-content/uploads/2013/07/telfer-27-225x300.jpg" id="361" name="Google Shape;36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8836" y="3267494"/>
            <a:ext cx="3483347" cy="464446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>
            <a:off x="419588" y="4997526"/>
            <a:ext cx="5677801" cy="2914431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Підняти з першого поверху на другий?</a:t>
            </a:r>
            <a:endParaRPr b="1" i="0" sz="4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63" name="Google Shape;363;p37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364" name="Google Shape;364;p3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5" name="Google Shape;365;p37">
              <a:hlinkClick action="ppaction://hlinkshowjump?jump=previousslide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66;p37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7"/>
          <p:cNvSpPr txBox="1"/>
          <p:nvPr>
            <p:ph type="title"/>
          </p:nvPr>
        </p:nvSpPr>
        <p:spPr>
          <a:xfrm>
            <a:off x="423128" y="271511"/>
            <a:ext cx="13285761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Розрізняємо внутрішню і механічну енергії</a:t>
            </a:r>
            <a:endParaRPr/>
          </a:p>
        </p:txBody>
      </p:sp>
      <p:grpSp>
        <p:nvGrpSpPr>
          <p:cNvPr id="368" name="Google Shape;368;p37"/>
          <p:cNvGrpSpPr/>
          <p:nvPr/>
        </p:nvGrpSpPr>
        <p:grpSpPr>
          <a:xfrm rot="10800000">
            <a:off x="13708891" y="7366139"/>
            <a:ext cx="597960" cy="597960"/>
            <a:chOff x="250056" y="6952092"/>
            <a:chExt cx="863849" cy="863849"/>
          </a:xfrm>
        </p:grpSpPr>
        <p:sp>
          <p:nvSpPr>
            <p:cNvPr id="369" name="Google Shape;369;p3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0" name="Google Shape;370;p37">
              <a:hlinkClick action="ppaction://hlinkshowjump?jump=nextslide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1" name="Google Shape;371;p37"/>
          <p:cNvSpPr/>
          <p:nvPr/>
        </p:nvSpPr>
        <p:spPr>
          <a:xfrm>
            <a:off x="419589" y="1143649"/>
            <a:ext cx="5677801" cy="356689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Як зміниться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внутрішня енергія цеглини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якщо її занурити в гарячу воду?</a:t>
            </a:r>
            <a:endParaRPr b="1" i="0" sz="4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8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377" name="Google Shape;377;p38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8" name="Google Shape;378;p38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9" name="Google Shape;379;p38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8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Розрізняємо внутрішню і механічну енергії</a:t>
            </a: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419589" y="1259916"/>
            <a:ext cx="13814885" cy="133135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Як змінюються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внутрішня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й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механічна енергія хокейної шайби: </a:t>
            </a:r>
            <a:endParaRPr/>
          </a:p>
        </p:txBody>
      </p:sp>
      <p:grpSp>
        <p:nvGrpSpPr>
          <p:cNvPr id="382" name="Google Shape;382;p38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83" name="Google Shape;383;p38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4" name="Google Shape;384;p38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5" name="Google Shape;385;p38"/>
          <p:cNvSpPr/>
          <p:nvPr/>
        </p:nvSpPr>
        <p:spPr>
          <a:xfrm>
            <a:off x="419589" y="2862778"/>
            <a:ext cx="4318666" cy="4345530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а) коли її виносять із теплої кімнати на мороз</a:t>
            </a:r>
            <a:endParaRPr b="1" i="0" sz="4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ttp://nmkp.ru/wp-content/uploads/2015/11/hk_sochi_dolgi_est_no_vopros_snjatija_s_chempionata_khl_ne_stoit.jpg" id="386" name="Google Shape;38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8230" y="2862778"/>
            <a:ext cx="7668580" cy="434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hitgid.com/images/%D1%81%D0%B0%D0%BC%D0%BE%D0%BB%D0%B5%D1%82-5.jpg" id="391" name="Google Shape;39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4785" y="3006275"/>
            <a:ext cx="7241033" cy="452564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9"/>
          <p:cNvSpPr/>
          <p:nvPr/>
        </p:nvSpPr>
        <p:spPr>
          <a:xfrm>
            <a:off x="419589" y="2862778"/>
            <a:ext cx="6119756" cy="4812640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б) коли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літак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на якому перевозять шайбу (разом з хокейною командою),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розганяється по злітній смузі </a:t>
            </a:r>
            <a:endParaRPr b="1" i="0" sz="4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93" name="Google Shape;393;p39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394" name="Google Shape;394;p39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5" name="Google Shape;395;p39">
              <a:hlinkClick action="ppaction://hlinkshowjump?jump=previous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6" name="Google Shape;396;p39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9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Розрізняємо внутрішню і механічну енергії</a:t>
            </a:r>
            <a:endParaRPr/>
          </a:p>
        </p:txBody>
      </p:sp>
      <p:sp>
        <p:nvSpPr>
          <p:cNvPr id="398" name="Google Shape;398;p39"/>
          <p:cNvSpPr/>
          <p:nvPr/>
        </p:nvSpPr>
        <p:spPr>
          <a:xfrm>
            <a:off x="419589" y="1259916"/>
            <a:ext cx="13814885" cy="133135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Як змінюються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внутрішня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й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механічна енергія хокейної шайби: </a:t>
            </a:r>
            <a:endParaRPr/>
          </a:p>
        </p:txBody>
      </p:sp>
      <p:grpSp>
        <p:nvGrpSpPr>
          <p:cNvPr id="399" name="Google Shape;399;p3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400" name="Google Shape;400;p39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1" name="Google Shape;401;p39">
              <a:hlinkClick action="ppaction://hlinkshowjump?jump=next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"/>
          <p:cNvSpPr/>
          <p:nvPr/>
        </p:nvSpPr>
        <p:spPr>
          <a:xfrm>
            <a:off x="419589" y="3934691"/>
            <a:ext cx="5205356" cy="2632916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в) коли літак набирає висоту</a:t>
            </a:r>
            <a:endParaRPr b="1" i="0" sz="4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07" name="Google Shape;407;p40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408" name="Google Shape;408;p40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9" name="Google Shape;409;p40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0" name="Google Shape;410;p40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0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Розрізняємо внутрішню і механічну енергії</a:t>
            </a:r>
            <a:endParaRPr/>
          </a:p>
        </p:txBody>
      </p:sp>
      <p:sp>
        <p:nvSpPr>
          <p:cNvPr id="412" name="Google Shape;412;p40"/>
          <p:cNvSpPr/>
          <p:nvPr/>
        </p:nvSpPr>
        <p:spPr>
          <a:xfrm>
            <a:off x="419589" y="1259916"/>
            <a:ext cx="13814885" cy="133135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Як змінюються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внутрішня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й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механічна енергія хокейної шайби: </a:t>
            </a:r>
            <a:endParaRPr/>
          </a:p>
        </p:txBody>
      </p:sp>
      <p:grpSp>
        <p:nvGrpSpPr>
          <p:cNvPr id="413" name="Google Shape;413;p4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414" name="Google Shape;414;p40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5" name="Google Shape;415;p40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://www.gandex.ru/upl/oboi/gandex.ru-26_6435_samolet-na-vzlete.jpg" id="416" name="Google Shape;416;p40"/>
          <p:cNvPicPr preferRelativeResize="0"/>
          <p:nvPr/>
        </p:nvPicPr>
        <p:blipFill rotWithShape="1">
          <a:blip r:embed="rId4">
            <a:alphaModFix/>
          </a:blip>
          <a:srcRect b="13397" l="21120" r="21250" t="16170"/>
          <a:stretch/>
        </p:blipFill>
        <p:spPr>
          <a:xfrm>
            <a:off x="6246427" y="2848956"/>
            <a:ext cx="7364565" cy="506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1"/>
          <p:cNvSpPr/>
          <p:nvPr/>
        </p:nvSpPr>
        <p:spPr>
          <a:xfrm>
            <a:off x="419589" y="3389803"/>
            <a:ext cx="5205356" cy="3177804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г) коли по шайбі б’ють ключкою</a:t>
            </a:r>
            <a:endParaRPr b="1" i="0" sz="4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22" name="Google Shape;422;p41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423" name="Google Shape;423;p4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4" name="Google Shape;424;p41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5" name="Google Shape;425;p41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1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Розрізняємо внутрішню і механічну енергії</a:t>
            </a:r>
            <a:endParaRPr/>
          </a:p>
        </p:txBody>
      </p:sp>
      <p:sp>
        <p:nvSpPr>
          <p:cNvPr id="427" name="Google Shape;427;p41"/>
          <p:cNvSpPr/>
          <p:nvPr/>
        </p:nvSpPr>
        <p:spPr>
          <a:xfrm>
            <a:off x="419589" y="1259916"/>
            <a:ext cx="13814885" cy="133135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Як змінюються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внутрішня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й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механічна енергія хокейної шайби: </a:t>
            </a:r>
            <a:endParaRPr/>
          </a:p>
        </p:txBody>
      </p:sp>
      <p:grpSp>
        <p:nvGrpSpPr>
          <p:cNvPr id="428" name="Google Shape;428;p41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429" name="Google Shape;429;p4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0" name="Google Shape;430;p41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s://i.ytimg.com/vi/GcW2k89kt1g/maxresdefault.jpg" id="431" name="Google Shape;431;p41"/>
          <p:cNvPicPr preferRelativeResize="0"/>
          <p:nvPr/>
        </p:nvPicPr>
        <p:blipFill rotWithShape="1">
          <a:blip r:embed="rId4">
            <a:alphaModFix/>
          </a:blip>
          <a:srcRect b="0" l="14059" r="6838" t="0"/>
          <a:stretch/>
        </p:blipFill>
        <p:spPr>
          <a:xfrm>
            <a:off x="6400801" y="2862778"/>
            <a:ext cx="7228633" cy="514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agio.ua/user_files/news/utug1.jpg" id="436" name="Google Shape;43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543" y="1253363"/>
            <a:ext cx="5548337" cy="50385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4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438" name="Google Shape;438;p42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9" name="Google Shape;439;p42">
              <a:hlinkClick action="ppaction://hlinkshowjump?jump=previous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0" name="Google Shape;440;p42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2"/>
          <p:cNvSpPr txBox="1"/>
          <p:nvPr>
            <p:ph type="title"/>
          </p:nvPr>
        </p:nvSpPr>
        <p:spPr>
          <a:xfrm>
            <a:off x="423128" y="271511"/>
            <a:ext cx="13285761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Процес теплопередачі </a:t>
            </a:r>
            <a:endParaRPr/>
          </a:p>
        </p:txBody>
      </p:sp>
      <p:grpSp>
        <p:nvGrpSpPr>
          <p:cNvPr id="442" name="Google Shape;442;p42"/>
          <p:cNvGrpSpPr/>
          <p:nvPr/>
        </p:nvGrpSpPr>
        <p:grpSpPr>
          <a:xfrm rot="10800000">
            <a:off x="13708891" y="7366139"/>
            <a:ext cx="597960" cy="597960"/>
            <a:chOff x="250056" y="6952092"/>
            <a:chExt cx="863849" cy="863849"/>
          </a:xfrm>
        </p:grpSpPr>
        <p:sp>
          <p:nvSpPr>
            <p:cNvPr id="443" name="Google Shape;443;p42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4" name="Google Shape;444;p42">
              <a:hlinkClick action="ppaction://hlinkshowjump?jump=next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42"/>
          <p:cNvSpPr/>
          <p:nvPr/>
        </p:nvSpPr>
        <p:spPr>
          <a:xfrm>
            <a:off x="888076" y="6291943"/>
            <a:ext cx="5677801" cy="1373176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Що станеться з </a:t>
            </a:r>
            <a:r>
              <a:rPr b="1" i="0" lang="ru-RU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гарячою праскою</a:t>
            </a:r>
            <a:r>
              <a:rPr b="1" i="0" lang="ru-RU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якщо її </a:t>
            </a:r>
            <a:r>
              <a:rPr b="1" i="0" lang="ru-RU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вимкнути з розетки? </a:t>
            </a:r>
            <a:endParaRPr b="1" i="0" sz="28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6" name="Google Shape;446;p42"/>
          <p:cNvSpPr/>
          <p:nvPr/>
        </p:nvSpPr>
        <p:spPr>
          <a:xfrm>
            <a:off x="7691648" y="6299339"/>
            <a:ext cx="5677801" cy="1373176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Що стане із </a:t>
            </a:r>
            <a:r>
              <a:rPr b="1" i="0" lang="ru-RU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ложкою</a:t>
            </a:r>
            <a:r>
              <a:rPr b="1" i="0" lang="ru-RU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якщо її занурити в </a:t>
            </a:r>
            <a:r>
              <a:rPr b="1" i="0" lang="ru-RU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гарячий чай?</a:t>
            </a:r>
            <a:endParaRPr b="1" i="0" sz="28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ttp://img.fonwall.ru/o/70/HDPackSuperiorWallpapers184_051.jpg" id="447" name="Google Shape;447;p42"/>
          <p:cNvPicPr preferRelativeResize="0"/>
          <p:nvPr/>
        </p:nvPicPr>
        <p:blipFill rotWithShape="1">
          <a:blip r:embed="rId5">
            <a:alphaModFix/>
          </a:blip>
          <a:srcRect b="0" l="4864" r="17632" t="0"/>
          <a:stretch/>
        </p:blipFill>
        <p:spPr>
          <a:xfrm>
            <a:off x="7593323" y="1404055"/>
            <a:ext cx="5874450" cy="4737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43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453" name="Google Shape;453;p43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4" name="Google Shape;454;p43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5" name="Google Shape;455;p4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43"/>
          <p:cNvSpPr txBox="1"/>
          <p:nvPr>
            <p:ph type="title"/>
          </p:nvPr>
        </p:nvSpPr>
        <p:spPr>
          <a:xfrm>
            <a:off x="423128" y="271511"/>
            <a:ext cx="13285761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Процес теплопередачі </a:t>
            </a:r>
            <a:endParaRPr/>
          </a:p>
        </p:txBody>
      </p:sp>
      <p:grpSp>
        <p:nvGrpSpPr>
          <p:cNvPr id="457" name="Google Shape;457;p43"/>
          <p:cNvGrpSpPr/>
          <p:nvPr/>
        </p:nvGrpSpPr>
        <p:grpSpPr>
          <a:xfrm rot="10800000">
            <a:off x="13708891" y="7366139"/>
            <a:ext cx="597960" cy="597960"/>
            <a:chOff x="250056" y="6952092"/>
            <a:chExt cx="863849" cy="863849"/>
          </a:xfrm>
        </p:grpSpPr>
        <p:sp>
          <p:nvSpPr>
            <p:cNvPr id="458" name="Google Shape;458;p43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9" name="Google Shape;459;p43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0" name="Google Shape;460;p43"/>
          <p:cNvSpPr/>
          <p:nvPr/>
        </p:nvSpPr>
        <p:spPr>
          <a:xfrm>
            <a:off x="933055" y="1143651"/>
            <a:ext cx="12534102" cy="906820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 кожному з цих прикладів </a:t>
            </a:r>
            <a:endParaRPr b="1" i="0" sz="4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1" name="Google Shape;461;p43"/>
          <p:cNvSpPr/>
          <p:nvPr/>
        </p:nvSpPr>
        <p:spPr>
          <a:xfrm>
            <a:off x="7244774" y="3085457"/>
            <a:ext cx="7062077" cy="1490559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Змінюється температура тіл</a:t>
            </a:r>
            <a:endParaRPr/>
          </a:p>
        </p:txBody>
      </p:sp>
      <p:sp>
        <p:nvSpPr>
          <p:cNvPr id="462" name="Google Shape;462;p43"/>
          <p:cNvSpPr/>
          <p:nvPr/>
        </p:nvSpPr>
        <p:spPr>
          <a:xfrm>
            <a:off x="10169610" y="2331654"/>
            <a:ext cx="1212404" cy="4726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3"/>
          <p:cNvSpPr/>
          <p:nvPr/>
        </p:nvSpPr>
        <p:spPr>
          <a:xfrm>
            <a:off x="10169610" y="4857199"/>
            <a:ext cx="1212404" cy="4726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magio.ua/user_files/news/utug1.jpg" id="464" name="Google Shape;46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817" y="2205713"/>
            <a:ext cx="3687263" cy="3348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.fonwall.ru/o/70/HDPackSuperiorWallpapers184_051.jpg" id="465" name="Google Shape;465;p43"/>
          <p:cNvPicPr preferRelativeResize="0"/>
          <p:nvPr/>
        </p:nvPicPr>
        <p:blipFill rotWithShape="1">
          <a:blip r:embed="rId5">
            <a:alphaModFix/>
          </a:blip>
          <a:srcRect b="0" l="4864" r="17632" t="10046"/>
          <a:stretch/>
        </p:blipFill>
        <p:spPr>
          <a:xfrm>
            <a:off x="2675445" y="4921932"/>
            <a:ext cx="4241078" cy="307648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3"/>
          <p:cNvSpPr/>
          <p:nvPr/>
        </p:nvSpPr>
        <p:spPr>
          <a:xfrm>
            <a:off x="7244774" y="5556324"/>
            <a:ext cx="7062077" cy="1490559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Змінюється їхня внутрішня енергія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2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76" name="Google Shape;176;p26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26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26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6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Проблемні питання</a:t>
            </a:r>
            <a:endParaRPr/>
          </a:p>
        </p:txBody>
      </p:sp>
      <p:grpSp>
        <p:nvGrpSpPr>
          <p:cNvPr id="180" name="Google Shape;180;p26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181" name="Google Shape;181;p26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2" name="Google Shape;182;p26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3" name="Google Shape;18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5051" y="1082931"/>
            <a:ext cx="12233188" cy="688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4"/>
          <p:cNvSpPr/>
          <p:nvPr/>
        </p:nvSpPr>
        <p:spPr>
          <a:xfrm>
            <a:off x="168817" y="1835703"/>
            <a:ext cx="6777624" cy="4713641"/>
          </a:xfrm>
          <a:prstGeom prst="rect">
            <a:avLst/>
          </a:prstGeom>
          <a:solidFill>
            <a:srgbClr val="F44336"/>
          </a:solidFill>
          <a:ln cap="flat" cmpd="sng" w="38100">
            <a:solidFill>
              <a:srgbClr val="F443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Теплопередача (теплообмін) </a:t>
            </a:r>
            <a:r>
              <a:rPr b="1" i="0" lang="ru-RU" sz="4399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— це процес зміни внутрішньої енергії тіла без виконання роботи</a:t>
            </a:r>
            <a:endParaRPr b="1" i="0" sz="4399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2" name="Google Shape;472;p44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6"/>
              <a:buFont typeface="Calibri"/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4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Процес теплопередачі </a:t>
            </a:r>
            <a:endParaRPr/>
          </a:p>
        </p:txBody>
      </p:sp>
      <p:grpSp>
        <p:nvGrpSpPr>
          <p:cNvPr id="474" name="Google Shape;474;p44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475" name="Google Shape;475;p44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6" name="Google Shape;476;p44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7" name="Google Shape;477;p44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478" name="Google Shape;478;p44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9" name="Google Shape;479;p44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://magio.ua/user_files/news/utug1.jpg" id="480" name="Google Shape;48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5488" y="1195673"/>
            <a:ext cx="3687263" cy="3348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.fonwall.ru/o/70/HDPackSuperiorWallpapers184_051.jpg" id="481" name="Google Shape;481;p44"/>
          <p:cNvPicPr preferRelativeResize="0"/>
          <p:nvPr/>
        </p:nvPicPr>
        <p:blipFill rotWithShape="1">
          <a:blip r:embed="rId5">
            <a:alphaModFix/>
          </a:blip>
          <a:srcRect b="0" l="4864" r="17632" t="10046"/>
          <a:stretch/>
        </p:blipFill>
        <p:spPr>
          <a:xfrm>
            <a:off x="8208580" y="4751428"/>
            <a:ext cx="4241078" cy="3076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5"/>
          <p:cNvSpPr/>
          <p:nvPr/>
        </p:nvSpPr>
        <p:spPr>
          <a:xfrm>
            <a:off x="168817" y="1835703"/>
            <a:ext cx="6777624" cy="4980733"/>
          </a:xfrm>
          <a:prstGeom prst="rect">
            <a:avLst/>
          </a:prstGeom>
          <a:solidFill>
            <a:srgbClr val="F44336"/>
          </a:solidFill>
          <a:ln cap="flat" cmpd="sng" w="38100">
            <a:solidFill>
              <a:srgbClr val="F443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Кількість теплоти — </a:t>
            </a:r>
            <a:r>
              <a:rPr b="1" i="0" lang="ru-RU" sz="4399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це фізична величина, що дорівнює енергії, яку тіло одержує або віддає в ході теплопередачі</a:t>
            </a:r>
            <a:endParaRPr b="1" i="0" sz="4399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7" name="Google Shape;487;p45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6"/>
              <a:buFont typeface="Calibri"/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5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Поняття кількість теплоти</a:t>
            </a:r>
            <a:endParaRPr/>
          </a:p>
        </p:txBody>
      </p:sp>
      <p:grpSp>
        <p:nvGrpSpPr>
          <p:cNvPr id="489" name="Google Shape;489;p45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490" name="Google Shape;490;p45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1" name="Google Shape;491;p45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2" name="Google Shape;492;p45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493" name="Google Shape;493;p45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4" name="Google Shape;494;p45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5" name="Google Shape;495;p45"/>
          <p:cNvSpPr/>
          <p:nvPr/>
        </p:nvSpPr>
        <p:spPr>
          <a:xfrm>
            <a:off x="7172397" y="5688170"/>
            <a:ext cx="7062077" cy="14905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38100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126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descr="http://magio.ua/user_files/news/utug1.jpg" id="496" name="Google Shape;49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0106" y="1114275"/>
            <a:ext cx="3687263" cy="33484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.fonwall.ru/o/70/HDPackSuperiorWallpapers184_051.jpg" id="497" name="Google Shape;497;p45"/>
          <p:cNvPicPr preferRelativeResize="0"/>
          <p:nvPr/>
        </p:nvPicPr>
        <p:blipFill rotWithShape="1">
          <a:blip r:embed="rId6">
            <a:alphaModFix/>
          </a:blip>
          <a:srcRect b="0" l="4864" r="17632" t="10046"/>
          <a:stretch/>
        </p:blipFill>
        <p:spPr>
          <a:xfrm>
            <a:off x="9993396" y="2303908"/>
            <a:ext cx="4241078" cy="3076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7384" y="4391006"/>
            <a:ext cx="5984702" cy="3520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3" name="Google Shape;503;p4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504" name="Google Shape;504;p46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5" name="Google Shape;505;p46">
              <a:hlinkClick action="ppaction://hlinkshowjump?jump=previous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6" name="Google Shape;506;p46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46"/>
          <p:cNvSpPr txBox="1"/>
          <p:nvPr>
            <p:ph type="title"/>
          </p:nvPr>
        </p:nvSpPr>
        <p:spPr>
          <a:xfrm>
            <a:off x="423128" y="271511"/>
            <a:ext cx="13977085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Зміна внутрішньої енергії при виконанні роботи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46"/>
          <p:cNvGrpSpPr/>
          <p:nvPr/>
        </p:nvGrpSpPr>
        <p:grpSpPr>
          <a:xfrm rot="10800000">
            <a:off x="13708891" y="7366139"/>
            <a:ext cx="597960" cy="597960"/>
            <a:chOff x="250056" y="6952092"/>
            <a:chExt cx="863849" cy="863849"/>
          </a:xfrm>
        </p:grpSpPr>
        <p:sp>
          <p:nvSpPr>
            <p:cNvPr id="509" name="Google Shape;509;p46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0" name="Google Shape;510;p46">
              <a:hlinkClick action="ppaction://hlinkshowjump?jump=next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1" name="Google Shape;511;p46"/>
          <p:cNvSpPr/>
          <p:nvPr/>
        </p:nvSpPr>
        <p:spPr>
          <a:xfrm>
            <a:off x="419589" y="1259917"/>
            <a:ext cx="5870375" cy="5750484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399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 разі відсутності теплообміну, </a:t>
            </a:r>
            <a:r>
              <a:rPr b="1" lang="ru-RU" sz="4399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коли над тілом виконується робота, внутрішня енергія тіла збільшується</a:t>
            </a:r>
            <a:endParaRPr b="1" sz="4399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2" name="Google Shape;51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6368" y="1246550"/>
            <a:ext cx="3442032" cy="4325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47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518" name="Google Shape;518;p4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9" name="Google Shape;519;p47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0" name="Google Shape;520;p47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47"/>
          <p:cNvSpPr txBox="1"/>
          <p:nvPr>
            <p:ph type="title"/>
          </p:nvPr>
        </p:nvSpPr>
        <p:spPr>
          <a:xfrm>
            <a:off x="423128" y="271511"/>
            <a:ext cx="13977085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Зміна внутрішньої енергії при виконанні роботи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2" name="Google Shape;522;p47"/>
          <p:cNvGrpSpPr/>
          <p:nvPr/>
        </p:nvGrpSpPr>
        <p:grpSpPr>
          <a:xfrm rot="10800000">
            <a:off x="13708891" y="7366139"/>
            <a:ext cx="597960" cy="597960"/>
            <a:chOff x="250056" y="6952092"/>
            <a:chExt cx="863849" cy="863849"/>
          </a:xfrm>
        </p:grpSpPr>
        <p:sp>
          <p:nvSpPr>
            <p:cNvPr id="523" name="Google Shape;523;p4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4" name="Google Shape;524;p47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5" name="Google Shape;52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1231" y="1040547"/>
            <a:ext cx="12308536" cy="692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48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531" name="Google Shape;531;p48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2" name="Google Shape;532;p48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3" name="Google Shape;533;p48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48"/>
          <p:cNvSpPr txBox="1"/>
          <p:nvPr>
            <p:ph type="title"/>
          </p:nvPr>
        </p:nvSpPr>
        <p:spPr>
          <a:xfrm>
            <a:off x="423128" y="271511"/>
            <a:ext cx="13977085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Зміна внутрішньої енергії при виконанні роботи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5" name="Google Shape;535;p48"/>
          <p:cNvGrpSpPr/>
          <p:nvPr/>
        </p:nvGrpSpPr>
        <p:grpSpPr>
          <a:xfrm rot="10800000">
            <a:off x="13708891" y="7366139"/>
            <a:ext cx="597960" cy="597960"/>
            <a:chOff x="250056" y="6952092"/>
            <a:chExt cx="863849" cy="863849"/>
          </a:xfrm>
        </p:grpSpPr>
        <p:sp>
          <p:nvSpPr>
            <p:cNvPr id="536" name="Google Shape;536;p48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7" name="Google Shape;537;p48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8" name="Google Shape;53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5838" y="1040548"/>
            <a:ext cx="12308535" cy="692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49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544" name="Google Shape;544;p49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5" name="Google Shape;545;p49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6" name="Google Shape;546;p49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49"/>
          <p:cNvSpPr txBox="1"/>
          <p:nvPr>
            <p:ph type="title"/>
          </p:nvPr>
        </p:nvSpPr>
        <p:spPr>
          <a:xfrm>
            <a:off x="423128" y="271511"/>
            <a:ext cx="13977085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Зміна внутрішньої енергії при виконанні роботи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8" name="Google Shape;548;p49"/>
          <p:cNvGrpSpPr/>
          <p:nvPr/>
        </p:nvGrpSpPr>
        <p:grpSpPr>
          <a:xfrm rot="10800000">
            <a:off x="13708891" y="7366139"/>
            <a:ext cx="597960" cy="597960"/>
            <a:chOff x="250056" y="6952092"/>
            <a:chExt cx="863849" cy="863849"/>
          </a:xfrm>
        </p:grpSpPr>
        <p:sp>
          <p:nvSpPr>
            <p:cNvPr id="549" name="Google Shape;549;p49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0" name="Google Shape;550;p49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1" name="Google Shape;551;p49"/>
          <p:cNvSpPr/>
          <p:nvPr/>
        </p:nvSpPr>
        <p:spPr>
          <a:xfrm>
            <a:off x="946061" y="1615655"/>
            <a:ext cx="5870375" cy="5750484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399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Якщо ж </a:t>
            </a:r>
            <a:r>
              <a:rPr b="1" lang="ru-RU" sz="4399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тіло саме виконує роботу, </a:t>
            </a:r>
            <a:r>
              <a:rPr b="1" lang="ru-RU" sz="4399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то його </a:t>
            </a:r>
            <a:r>
              <a:rPr b="1" lang="ru-RU" sz="4399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внутрішня енергія зменшується</a:t>
            </a:r>
            <a:endParaRPr b="1" sz="4399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52" name="Google Shape;55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1708" y="1259916"/>
            <a:ext cx="3949456" cy="6584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50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558" name="Google Shape;558;p50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9" name="Google Shape;559;p50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0" name="Google Shape;560;p50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50"/>
          <p:cNvSpPr txBox="1"/>
          <p:nvPr>
            <p:ph type="title"/>
          </p:nvPr>
        </p:nvSpPr>
        <p:spPr>
          <a:xfrm>
            <a:off x="423128" y="271511"/>
            <a:ext cx="13977085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Зміна внутрішньої енергії при виконанні роботи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2" name="Google Shape;562;p50"/>
          <p:cNvGrpSpPr/>
          <p:nvPr/>
        </p:nvGrpSpPr>
        <p:grpSpPr>
          <a:xfrm rot="10800000">
            <a:off x="13708891" y="7366139"/>
            <a:ext cx="597960" cy="597960"/>
            <a:chOff x="250056" y="6952092"/>
            <a:chExt cx="863849" cy="863849"/>
          </a:xfrm>
        </p:grpSpPr>
        <p:sp>
          <p:nvSpPr>
            <p:cNvPr id="563" name="Google Shape;563;p50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4" name="Google Shape;564;p50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5" name="Google Shape;56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544" y="1104929"/>
            <a:ext cx="11809124" cy="699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51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571" name="Google Shape;571;p5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2" name="Google Shape;572;p51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3" name="Google Shape;573;p51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51"/>
          <p:cNvSpPr txBox="1"/>
          <p:nvPr>
            <p:ph type="title"/>
          </p:nvPr>
        </p:nvSpPr>
        <p:spPr>
          <a:xfrm>
            <a:off x="423128" y="271511"/>
            <a:ext cx="13285761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Способи зміни внутрішньої енергії</a:t>
            </a:r>
            <a:endParaRPr/>
          </a:p>
        </p:txBody>
      </p:sp>
      <p:sp>
        <p:nvSpPr>
          <p:cNvPr id="575" name="Google Shape;575;p51"/>
          <p:cNvSpPr/>
          <p:nvPr/>
        </p:nvSpPr>
        <p:spPr>
          <a:xfrm>
            <a:off x="124149" y="3191567"/>
            <a:ext cx="6204084" cy="990860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399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Теплопередача </a:t>
            </a:r>
            <a:endParaRPr/>
          </a:p>
        </p:txBody>
      </p:sp>
      <p:grpSp>
        <p:nvGrpSpPr>
          <p:cNvPr id="576" name="Google Shape;576;p51"/>
          <p:cNvGrpSpPr/>
          <p:nvPr/>
        </p:nvGrpSpPr>
        <p:grpSpPr>
          <a:xfrm rot="10800000">
            <a:off x="13708891" y="7366139"/>
            <a:ext cx="597960" cy="597960"/>
            <a:chOff x="250056" y="6952092"/>
            <a:chExt cx="863849" cy="863849"/>
          </a:xfrm>
        </p:grpSpPr>
        <p:sp>
          <p:nvSpPr>
            <p:cNvPr id="577" name="Google Shape;577;p5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8" name="Google Shape;578;p51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9" name="Google Shape;579;p51"/>
          <p:cNvSpPr/>
          <p:nvPr/>
        </p:nvSpPr>
        <p:spPr>
          <a:xfrm>
            <a:off x="933055" y="1143651"/>
            <a:ext cx="12534102" cy="1380100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Існує два способи змінити внутрішньої енергію тіла:</a:t>
            </a:r>
            <a:endParaRPr b="1" sz="4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0" name="Google Shape;580;p51"/>
          <p:cNvSpPr/>
          <p:nvPr/>
        </p:nvSpPr>
        <p:spPr>
          <a:xfrm>
            <a:off x="6871855" y="3191567"/>
            <a:ext cx="7390328" cy="990860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399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Виконання роботи</a:t>
            </a:r>
            <a:endParaRPr/>
          </a:p>
        </p:txBody>
      </p:sp>
      <p:sp>
        <p:nvSpPr>
          <p:cNvPr id="581" name="Google Shape;581;p51"/>
          <p:cNvSpPr/>
          <p:nvPr/>
        </p:nvSpPr>
        <p:spPr>
          <a:xfrm>
            <a:off x="2821085" y="2646065"/>
            <a:ext cx="1212404" cy="4726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2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1"/>
          <p:cNvSpPr/>
          <p:nvPr/>
        </p:nvSpPr>
        <p:spPr>
          <a:xfrm>
            <a:off x="9745093" y="2621349"/>
            <a:ext cx="1212404" cy="4726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2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Google Shape;58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5782" y="4317093"/>
            <a:ext cx="2902257" cy="364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10776" y="4317093"/>
            <a:ext cx="2156381" cy="3594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agio.ua/user_files/news/utug1.jpg" id="585" name="Google Shape;585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4645" y="4317093"/>
            <a:ext cx="3114696" cy="2828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.fonwall.ru/o/70/HDPackSuperiorWallpapers184_051.jpg" id="586" name="Google Shape;586;p51"/>
          <p:cNvPicPr preferRelativeResize="0"/>
          <p:nvPr/>
        </p:nvPicPr>
        <p:blipFill rotWithShape="1">
          <a:blip r:embed="rId7">
            <a:alphaModFix/>
          </a:blip>
          <a:srcRect b="0" l="4864" r="17632" t="10046"/>
          <a:stretch/>
        </p:blipFill>
        <p:spPr>
          <a:xfrm>
            <a:off x="2907678" y="5229157"/>
            <a:ext cx="3582514" cy="2598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2"/>
          <p:cNvSpPr/>
          <p:nvPr/>
        </p:nvSpPr>
        <p:spPr>
          <a:xfrm>
            <a:off x="419589" y="3389803"/>
            <a:ext cx="5205356" cy="3177804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а)	сірник внесли у полум’я свічки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92" name="Google Shape;592;p5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593" name="Google Shape;593;p52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4" name="Google Shape;594;p52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5" name="Google Shape;595;p52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52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Розв’язування задач</a:t>
            </a:r>
            <a:endParaRPr/>
          </a:p>
        </p:txBody>
      </p:sp>
      <p:sp>
        <p:nvSpPr>
          <p:cNvPr id="597" name="Google Shape;597;p52"/>
          <p:cNvSpPr/>
          <p:nvPr/>
        </p:nvSpPr>
        <p:spPr>
          <a:xfrm>
            <a:off x="419590" y="1259916"/>
            <a:ext cx="13561882" cy="133135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1. Визначте, як і яким способом змінилася внутрішня енергія тіла: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98" name="Google Shape;598;p52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599" name="Google Shape;599;p52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0" name="Google Shape;600;p52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://thumbs.dreamstime.com/t/%D0%B3%D0%BE%D1%80%D1%8F%D1%89%D0%B0%D1%8F-%D1%81%D0%BF%D0%B8%D1%87%D0%BA%D0%B0-%D1%81%D0%B2%D0%B5%D1%87%D0%BA%D0%B8-797286.jpg" id="601" name="Google Shape;60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6215" y="2862778"/>
            <a:ext cx="7177391" cy="4784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3"/>
          <p:cNvSpPr/>
          <p:nvPr/>
        </p:nvSpPr>
        <p:spPr>
          <a:xfrm>
            <a:off x="419589" y="3389803"/>
            <a:ext cx="5205356" cy="3177804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б)	сірник запалили об коробок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07" name="Google Shape;607;p53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608" name="Google Shape;608;p53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9" name="Google Shape;609;p53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0" name="Google Shape;610;p5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53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Розв’язування задач</a:t>
            </a:r>
            <a:endParaRPr/>
          </a:p>
        </p:txBody>
      </p:sp>
      <p:sp>
        <p:nvSpPr>
          <p:cNvPr id="612" name="Google Shape;612;p53"/>
          <p:cNvSpPr/>
          <p:nvPr/>
        </p:nvSpPr>
        <p:spPr>
          <a:xfrm>
            <a:off x="419589" y="1259916"/>
            <a:ext cx="13532385" cy="133135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1. Визначте, як і яким способом змінилася внутрішня енергія тіла: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13" name="Google Shape;613;p53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614" name="Google Shape;614;p53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5" name="Google Shape;615;p53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://pad1.whstatic.com/images/thumb/4/4e/Light-a-Match-Step-2-Version-2.jpg/728px-Light-a-Match-Step-2-Version-2.jpg" id="616" name="Google Shape;616;p53"/>
          <p:cNvPicPr preferRelativeResize="0"/>
          <p:nvPr/>
        </p:nvPicPr>
        <p:blipFill rotWithShape="1">
          <a:blip r:embed="rId4">
            <a:alphaModFix/>
          </a:blip>
          <a:srcRect b="8375" l="0" r="0" t="0"/>
          <a:stretch/>
        </p:blipFill>
        <p:spPr>
          <a:xfrm>
            <a:off x="6362413" y="2900058"/>
            <a:ext cx="6934200" cy="476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7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189" name="Google Shape;189;p2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0" name="Google Shape;190;p27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27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7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Проблемні питання</a:t>
            </a:r>
            <a:endParaRPr/>
          </a:p>
        </p:txBody>
      </p:sp>
      <p:sp>
        <p:nvSpPr>
          <p:cNvPr id="193" name="Google Shape;193;p27"/>
          <p:cNvSpPr/>
          <p:nvPr/>
        </p:nvSpPr>
        <p:spPr>
          <a:xfrm>
            <a:off x="419589" y="1396751"/>
            <a:ext cx="5593284" cy="133135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Також ми могли чути фразу:</a:t>
            </a:r>
            <a:endParaRPr/>
          </a:p>
        </p:txBody>
      </p:sp>
      <p:grpSp>
        <p:nvGrpSpPr>
          <p:cNvPr id="194" name="Google Shape;194;p27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195" name="Google Shape;195;p2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6" name="Google Shape;196;p27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7" name="Google Shape;19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7353" y="2062429"/>
            <a:ext cx="7692808" cy="432509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/>
          <p:nvPr/>
        </p:nvSpPr>
        <p:spPr>
          <a:xfrm>
            <a:off x="419589" y="2992207"/>
            <a:ext cx="5593284" cy="4321790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«Супутник увійшов в атмосферу Землі й припинив своє існування»</a:t>
            </a:r>
            <a:endParaRPr b="1" i="0" sz="4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4"/>
          <p:cNvSpPr/>
          <p:nvPr/>
        </p:nvSpPr>
        <p:spPr>
          <a:xfrm>
            <a:off x="419589" y="3251258"/>
            <a:ext cx="5205356" cy="3343506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в)	пилка нагрілася після розпилювання дров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22" name="Google Shape;622;p54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623" name="Google Shape;623;p54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24" name="Google Shape;624;p54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5" name="Google Shape;625;p54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54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Розв’язування задач</a:t>
            </a:r>
            <a:endParaRPr/>
          </a:p>
        </p:txBody>
      </p:sp>
      <p:sp>
        <p:nvSpPr>
          <p:cNvPr id="627" name="Google Shape;627;p54"/>
          <p:cNvSpPr/>
          <p:nvPr/>
        </p:nvSpPr>
        <p:spPr>
          <a:xfrm>
            <a:off x="419590" y="1259916"/>
            <a:ext cx="13561882" cy="133135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1. Визначте, як і яким способом змінилася внутрішня енергія тіла: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28" name="Google Shape;628;p54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629" name="Google Shape;629;p54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0" name="Google Shape;630;p54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://obstanovok.net/wp-content/uploads/2015/07/Benzopila-dlya-ispolzovaniya-na-dache-ili-v-chastnom-dome.jpg" id="631" name="Google Shape;63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5707" y="2862778"/>
            <a:ext cx="6848909" cy="4555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5"/>
          <p:cNvSpPr/>
          <p:nvPr/>
        </p:nvSpPr>
        <p:spPr>
          <a:xfrm>
            <a:off x="419588" y="3389803"/>
            <a:ext cx="6217185" cy="3659926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г)	штучний супутник нагрівся під час входження в атмосферу Землі 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37" name="Google Shape;637;p55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638" name="Google Shape;638;p55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9" name="Google Shape;639;p55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0" name="Google Shape;640;p55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55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Розв’язування задач</a:t>
            </a:r>
            <a:endParaRPr/>
          </a:p>
        </p:txBody>
      </p:sp>
      <p:sp>
        <p:nvSpPr>
          <p:cNvPr id="642" name="Google Shape;642;p55"/>
          <p:cNvSpPr/>
          <p:nvPr/>
        </p:nvSpPr>
        <p:spPr>
          <a:xfrm>
            <a:off x="419590" y="1259916"/>
            <a:ext cx="13560572" cy="133135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1. Визначте, як і яким способом змінилася внутрішня енергія тіла: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43" name="Google Shape;643;p55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644" name="Google Shape;644;p55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5" name="Google Shape;645;p55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6" name="Google Shape;64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0735" y="3254949"/>
            <a:ext cx="6989426" cy="392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6"/>
          <p:cNvSpPr/>
          <p:nvPr/>
        </p:nvSpPr>
        <p:spPr>
          <a:xfrm>
            <a:off x="419588" y="3389802"/>
            <a:ext cx="5922217" cy="3630429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д)	пляшку з соком кімнатної температури поставили в холодильник 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52" name="Google Shape;652;p56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653" name="Google Shape;653;p56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54" name="Google Shape;654;p56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5" name="Google Shape;655;p56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56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Розв’язування задач</a:t>
            </a:r>
            <a:endParaRPr/>
          </a:p>
        </p:txBody>
      </p:sp>
      <p:sp>
        <p:nvSpPr>
          <p:cNvPr id="657" name="Google Shape;657;p56"/>
          <p:cNvSpPr/>
          <p:nvPr/>
        </p:nvSpPr>
        <p:spPr>
          <a:xfrm>
            <a:off x="419590" y="1259916"/>
            <a:ext cx="13561882" cy="133135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1. Визначте, як і яким способом змінилася внутрішня енергія тіла: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58" name="Google Shape;658;p56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659" name="Google Shape;659;p56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60" name="Google Shape;660;p56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://www.gorod.lv/images/news_inside/4203/content_10.jpg?1395817354" id="661" name="Google Shape;66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1937" y="2862778"/>
            <a:ext cx="6799244" cy="5049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ozhaich.ru/upload/iblock/e0c/e0c2772c552c4fe506347406f1680ba5.jpg" id="666" name="Google Shape;66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2397" y="2861116"/>
            <a:ext cx="7007764" cy="4981567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7"/>
          <p:cNvSpPr/>
          <p:nvPr/>
        </p:nvSpPr>
        <p:spPr>
          <a:xfrm>
            <a:off x="419589" y="3389803"/>
            <a:ext cx="5774734" cy="3924194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е)	дах будинку нагрівся під прямими променями сонця 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68" name="Google Shape;668;p57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669" name="Google Shape;669;p5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0" name="Google Shape;670;p57">
              <a:hlinkClick action="ppaction://hlinkshowjump?jump=previous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1" name="Google Shape;671;p57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57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Розв’язування задач</a:t>
            </a:r>
            <a:endParaRPr/>
          </a:p>
        </p:txBody>
      </p:sp>
      <p:sp>
        <p:nvSpPr>
          <p:cNvPr id="673" name="Google Shape;673;p57"/>
          <p:cNvSpPr/>
          <p:nvPr/>
        </p:nvSpPr>
        <p:spPr>
          <a:xfrm>
            <a:off x="419590" y="1259916"/>
            <a:ext cx="13560572" cy="133135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1. Визначте, як і яким способом змінилася внутрішня енергія тіла: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74" name="Google Shape;674;p57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675" name="Google Shape;675;p5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6" name="Google Shape;676;p57">
              <a:hlinkClick action="ppaction://hlinkshowjump?jump=next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58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682" name="Google Shape;682;p58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3" name="Google Shape;683;p58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4" name="Google Shape;684;p58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58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Розв’язування задач</a:t>
            </a:r>
            <a:endParaRPr/>
          </a:p>
        </p:txBody>
      </p:sp>
      <p:sp>
        <p:nvSpPr>
          <p:cNvPr id="686" name="Google Shape;686;p58"/>
          <p:cNvSpPr/>
          <p:nvPr/>
        </p:nvSpPr>
        <p:spPr>
          <a:xfrm>
            <a:off x="419590" y="1259915"/>
            <a:ext cx="6246682" cy="6054081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2. Пробірку з водою помістили над спиртівкою. </a:t>
            </a:r>
            <a:r>
              <a:rPr b="1" lang="ru-RU" sz="4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Чи змінилася кінетична, потенціальна енергія</a:t>
            </a: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молекул газу? Якщо змінилася, то як?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87" name="Google Shape;687;p58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688" name="Google Shape;688;p58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9" name="Google Shape;689;p58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0" name="Google Shape;690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6518" y="1264595"/>
            <a:ext cx="5188539" cy="610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59"/>
          <p:cNvSpPr/>
          <p:nvPr/>
        </p:nvSpPr>
        <p:spPr>
          <a:xfrm>
            <a:off x="307601" y="5285922"/>
            <a:ext cx="13785010" cy="1295923"/>
          </a:xfrm>
          <a:prstGeom prst="rect">
            <a:avLst/>
          </a:prstGeom>
          <a:solidFill>
            <a:srgbClr val="4CAF50"/>
          </a:solidFill>
          <a:ln cap="flat" cmpd="sng" w="38100">
            <a:solidFill>
              <a:srgbClr val="4CAF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3. Як можна </a:t>
            </a:r>
            <a:r>
              <a:rPr b="1" lang="ru-RU" sz="4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змінити внутрішню енергію?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96" name="Google Shape;696;p59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697" name="Google Shape;697;p59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98" name="Google Shape;698;p59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9" name="Google Shape;699;p59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59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Бесіда за питаннями</a:t>
            </a:r>
            <a:endParaRPr/>
          </a:p>
        </p:txBody>
      </p:sp>
      <p:sp>
        <p:nvSpPr>
          <p:cNvPr id="701" name="Google Shape;701;p59"/>
          <p:cNvSpPr/>
          <p:nvPr/>
        </p:nvSpPr>
        <p:spPr>
          <a:xfrm>
            <a:off x="307601" y="1693984"/>
            <a:ext cx="13785010" cy="1203241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1. Що таке </a:t>
            </a:r>
            <a:r>
              <a:rPr b="1" lang="ru-RU" sz="4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внутрішня енергія тіла? 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2" name="Google Shape;702;p59"/>
          <p:cNvSpPr/>
          <p:nvPr/>
        </p:nvSpPr>
        <p:spPr>
          <a:xfrm>
            <a:off x="307601" y="3451202"/>
            <a:ext cx="13785010" cy="1280743"/>
          </a:xfrm>
          <a:prstGeom prst="rect">
            <a:avLst/>
          </a:prstGeom>
          <a:solidFill>
            <a:srgbClr val="FF5722"/>
          </a:solidFill>
          <a:ln cap="flat" cmpd="sng" w="38100">
            <a:solidFill>
              <a:srgbClr val="FF57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2. Як </a:t>
            </a:r>
            <a:r>
              <a:rPr b="1" lang="ru-RU" sz="4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внутрішня енергія </a:t>
            </a: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тіла пов’язана з </a:t>
            </a:r>
            <a:r>
              <a:rPr b="1" lang="ru-RU" sz="4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температурою?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03" name="Google Shape;703;p5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704" name="Google Shape;704;p59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05" name="Google Shape;705;p59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0"/>
          <p:cNvSpPr/>
          <p:nvPr/>
        </p:nvSpPr>
        <p:spPr>
          <a:xfrm>
            <a:off x="307601" y="5285922"/>
            <a:ext cx="13785010" cy="1295923"/>
          </a:xfrm>
          <a:prstGeom prst="rect">
            <a:avLst/>
          </a:prstGeom>
          <a:solidFill>
            <a:srgbClr val="4CAF50"/>
          </a:solidFill>
          <a:ln cap="flat" cmpd="sng" w="38100">
            <a:solidFill>
              <a:srgbClr val="4CAF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6. Наведіть приклади </a:t>
            </a:r>
            <a:r>
              <a:rPr b="1" lang="ru-RU" sz="4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зміни внутрішньої енергії </a:t>
            </a: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тіла внаслідок </a:t>
            </a:r>
            <a:r>
              <a:rPr b="1" lang="ru-RU" sz="4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виконання роботи. 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11" name="Google Shape;711;p60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712" name="Google Shape;712;p60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13" name="Google Shape;713;p60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4" name="Google Shape;714;p60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60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Бесіда за питаннями</a:t>
            </a:r>
            <a:endParaRPr/>
          </a:p>
        </p:txBody>
      </p:sp>
      <p:sp>
        <p:nvSpPr>
          <p:cNvPr id="716" name="Google Shape;716;p60"/>
          <p:cNvSpPr/>
          <p:nvPr/>
        </p:nvSpPr>
        <p:spPr>
          <a:xfrm>
            <a:off x="307601" y="1693984"/>
            <a:ext cx="13785010" cy="1203241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4. Що називають </a:t>
            </a:r>
            <a:r>
              <a:rPr b="1" lang="ru-RU" sz="4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теплопередачею? </a:t>
            </a: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Наведіть приклади теплопередачі. </a:t>
            </a:r>
            <a:endParaRPr b="1" sz="4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7" name="Google Shape;717;p60"/>
          <p:cNvSpPr/>
          <p:nvPr/>
        </p:nvSpPr>
        <p:spPr>
          <a:xfrm>
            <a:off x="307601" y="3451202"/>
            <a:ext cx="13785010" cy="1280743"/>
          </a:xfrm>
          <a:prstGeom prst="rect">
            <a:avLst/>
          </a:prstGeom>
          <a:solidFill>
            <a:srgbClr val="FF5722"/>
          </a:solidFill>
          <a:ln cap="flat" cmpd="sng" w="38100">
            <a:solidFill>
              <a:srgbClr val="FF57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5. Що таке </a:t>
            </a:r>
            <a:r>
              <a:rPr b="1" lang="ru-RU" sz="4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кількість теплоти?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Назвіть одиницю кількості теплоти. </a:t>
            </a:r>
            <a:endParaRPr b="1" sz="4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18" name="Google Shape;718;p6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719" name="Google Shape;719;p60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2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20" name="Google Shape;720;p60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61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1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61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2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61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2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61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FF5722"/>
          </a:solidFill>
          <a:ln cap="flat" cmpd="sng" w="38100">
            <a:solidFill>
              <a:srgbClr val="FF57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Домашнє завдання</a:t>
            </a:r>
            <a:endParaRPr b="1" sz="4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9" name="Google Shape;729;p61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FF5722"/>
          </a:solidFill>
          <a:ln cap="flat" cmpd="sng" w="38100">
            <a:solidFill>
              <a:srgbClr val="FF57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Вивчити § 3-4,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Вправа № 3-4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adube.info/img/wallpaperMaterialDesign2.jpg" id="734" name="Google Shape;73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"/>
            <a:ext cx="14398977" cy="8099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62"/>
          <p:cNvSpPr/>
          <p:nvPr/>
        </p:nvSpPr>
        <p:spPr>
          <a:xfrm>
            <a:off x="6737735" y="3399657"/>
            <a:ext cx="6928389" cy="425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2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62"/>
          <p:cNvSpPr/>
          <p:nvPr/>
        </p:nvSpPr>
        <p:spPr>
          <a:xfrm>
            <a:off x="1844592" y="4757666"/>
            <a:ext cx="6114409" cy="1534861"/>
          </a:xfrm>
          <a:prstGeom prst="rect">
            <a:avLst/>
          </a:prstGeom>
          <a:solidFill>
            <a:srgbClr val="FF5722"/>
          </a:solidFill>
          <a:ln cap="flat" cmpd="sng" w="38100">
            <a:solidFill>
              <a:srgbClr val="FF57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ДЯКУЮ ЗА УВАГУ!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8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04" name="Google Shape;204;p28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p28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28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Проблемні питання</a:t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1453543" y="1651848"/>
            <a:ext cx="11103853" cy="94730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Супутник мав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механічну енергію</a:t>
            </a:r>
            <a:endParaRPr b="1" i="0" sz="4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9" name="Google Shape;209;p28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10" name="Google Shape;210;p28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1" name="Google Shape;211;p28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28"/>
          <p:cNvSpPr/>
          <p:nvPr/>
        </p:nvSpPr>
        <p:spPr>
          <a:xfrm>
            <a:off x="1663263" y="2870659"/>
            <a:ext cx="1212404" cy="63889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8904331" y="2870659"/>
            <a:ext cx="1212404" cy="63889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224953" y="3739371"/>
            <a:ext cx="4089025" cy="1607502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Кінетичну 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(рухався)</a:t>
            </a:r>
            <a:endParaRPr b="1" i="0" sz="4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5040905" y="3739371"/>
            <a:ext cx="9132296" cy="1607502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Потенціальну 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(був високо над поверхнею Землі)</a:t>
            </a:r>
            <a:endParaRPr b="1" i="0" sz="4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2379653" y="6010318"/>
            <a:ext cx="9640904" cy="1303653"/>
          </a:xfrm>
          <a:prstGeom prst="rect">
            <a:avLst/>
          </a:prstGeom>
          <a:solidFill>
            <a:srgbClr val="FF5722"/>
          </a:solidFill>
          <a:ln cap="flat" cmpd="sng" w="38100">
            <a:solidFill>
              <a:srgbClr val="FF57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Куди ж зникла колосальна енергія супутника? </a:t>
            </a:r>
            <a:endParaRPr b="1" i="0" sz="4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9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22" name="Google Shape;222;p29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3" name="Google Shape;223;p29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29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9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Проблемні питання</a:t>
            </a:r>
            <a:endParaRPr/>
          </a:p>
        </p:txBody>
      </p:sp>
      <p:sp>
        <p:nvSpPr>
          <p:cNvPr id="226" name="Google Shape;226;p29"/>
          <p:cNvSpPr/>
          <p:nvPr/>
        </p:nvSpPr>
        <p:spPr>
          <a:xfrm>
            <a:off x="1453542" y="1259916"/>
            <a:ext cx="11103853" cy="94730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Ця енергія передалася </a:t>
            </a:r>
            <a:endParaRPr/>
          </a:p>
        </p:txBody>
      </p:sp>
      <p:grpSp>
        <p:nvGrpSpPr>
          <p:cNvPr id="227" name="Google Shape;227;p29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28" name="Google Shape;228;p29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9" name="Google Shape;229;p29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29"/>
          <p:cNvSpPr/>
          <p:nvPr/>
        </p:nvSpPr>
        <p:spPr>
          <a:xfrm>
            <a:off x="2765667" y="2478727"/>
            <a:ext cx="1212404" cy="63889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9988988" y="2509557"/>
            <a:ext cx="1212404" cy="63889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224952" y="3347438"/>
            <a:ext cx="6293834" cy="2897403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Частинкам 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(молекулам, атомам, йонам)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повітря </a:t>
            </a:r>
            <a:endParaRPr b="1" i="0" sz="4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7067550" y="3347438"/>
            <a:ext cx="7125592" cy="2897403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Частинкам супутника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(перейшла в енергію всередині речовин) </a:t>
            </a: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953245" y="6924885"/>
            <a:ext cx="12496800" cy="882507"/>
          </a:xfrm>
          <a:prstGeom prst="rect">
            <a:avLst/>
          </a:prstGeom>
          <a:solidFill>
            <a:srgbClr val="FF5722"/>
          </a:solidFill>
          <a:ln cap="flat" cmpd="sng" w="38100">
            <a:solidFill>
              <a:srgbClr val="FF57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Цю енергію називають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внутрішньою 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30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40" name="Google Shape;240;p30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1" name="Google Shape;241;p30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30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0"/>
          <p:cNvSpPr txBox="1"/>
          <p:nvPr>
            <p:ph type="title"/>
          </p:nvPr>
        </p:nvSpPr>
        <p:spPr>
          <a:xfrm>
            <a:off x="423128" y="271511"/>
            <a:ext cx="13285761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Поняття внутрішньої енергії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168817" y="3126407"/>
            <a:ext cx="6204084" cy="1438509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Кінетичну енергію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(рух частинок)</a:t>
            </a:r>
            <a:endParaRPr/>
          </a:p>
        </p:txBody>
      </p:sp>
      <p:grpSp>
        <p:nvGrpSpPr>
          <p:cNvPr id="245" name="Google Shape;245;p30"/>
          <p:cNvGrpSpPr/>
          <p:nvPr/>
        </p:nvGrpSpPr>
        <p:grpSpPr>
          <a:xfrm rot="10800000">
            <a:off x="13708891" y="7366139"/>
            <a:ext cx="597960" cy="597960"/>
            <a:chOff x="250056" y="6952092"/>
            <a:chExt cx="863849" cy="863849"/>
          </a:xfrm>
        </p:grpSpPr>
        <p:sp>
          <p:nvSpPr>
            <p:cNvPr id="246" name="Google Shape;246;p30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7" name="Google Shape;247;p30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30"/>
          <p:cNvSpPr/>
          <p:nvPr/>
        </p:nvSpPr>
        <p:spPr>
          <a:xfrm>
            <a:off x="933055" y="1143650"/>
            <a:ext cx="12534102" cy="1320150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Кожна </a:t>
            </a: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частинка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(молекула, атом, йон)</a:t>
            </a: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ru-RU" sz="4399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речовини має:</a:t>
            </a:r>
            <a:endParaRPr b="1" i="0" sz="4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30"/>
          <p:cNvSpPr/>
          <p:nvPr/>
        </p:nvSpPr>
        <p:spPr>
          <a:xfrm>
            <a:off x="6916523" y="3126407"/>
            <a:ext cx="7390328" cy="1438509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Потенціальну енергію </a:t>
            </a:r>
            <a:r>
              <a:rPr b="1" i="0" lang="ru-RU" sz="4399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(взаємодія частинок) </a:t>
            </a:r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2865753" y="2580906"/>
            <a:ext cx="1212404" cy="4726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3055" y="4828855"/>
            <a:ext cx="5014817" cy="308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37522" y="4828855"/>
            <a:ext cx="3714581" cy="308310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0"/>
          <p:cNvSpPr/>
          <p:nvPr/>
        </p:nvSpPr>
        <p:spPr>
          <a:xfrm>
            <a:off x="9789761" y="2556190"/>
            <a:ext cx="1212404" cy="4726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/>
          <p:nvPr/>
        </p:nvSpPr>
        <p:spPr>
          <a:xfrm>
            <a:off x="419589" y="1385156"/>
            <a:ext cx="6777624" cy="6033125"/>
          </a:xfrm>
          <a:prstGeom prst="rect">
            <a:avLst/>
          </a:prstGeom>
          <a:solidFill>
            <a:srgbClr val="F44336"/>
          </a:solidFill>
          <a:ln cap="flat" cmpd="sng" w="38100">
            <a:solidFill>
              <a:srgbClr val="F443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Внутрішня енергія тіла </a:t>
            </a:r>
            <a:r>
              <a:rPr b="1" i="0" lang="ru-RU" sz="4399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— це сума кінетичної енергії теплового руху частинок, із яких складається тіло, і потенціальної енергії їхньої взаємодії</a:t>
            </a:r>
            <a:endParaRPr b="1" i="0" sz="4399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31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6"/>
              <a:buFont typeface="Calibri"/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1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Поняття внутрішньої енергії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31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62" name="Google Shape;262;p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3" name="Google Shape;263;p31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4" name="Google Shape;264;p31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65" name="Google Shape;265;p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6" name="Google Shape;266;p31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7" name="Google Shape;26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9397" y="1405005"/>
            <a:ext cx="6899745" cy="429525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1"/>
          <p:cNvSpPr/>
          <p:nvPr/>
        </p:nvSpPr>
        <p:spPr>
          <a:xfrm>
            <a:off x="7664693" y="6005442"/>
            <a:ext cx="6329152" cy="1055512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Чи можна </a:t>
            </a:r>
            <a:r>
              <a:rPr b="1" i="0" lang="ru-RU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змінити внутрішню енергію тіла?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g2.goodfon.ru/original/1920x1200/0/a9/kubiki-led-voda.jpg" id="273" name="Google Shape;273;p32"/>
          <p:cNvPicPr preferRelativeResize="0"/>
          <p:nvPr/>
        </p:nvPicPr>
        <p:blipFill rotWithShape="1">
          <a:blip r:embed="rId3">
            <a:alphaModFix/>
          </a:blip>
          <a:srcRect b="8106" l="18162" r="0" t="17552"/>
          <a:stretch/>
        </p:blipFill>
        <p:spPr>
          <a:xfrm>
            <a:off x="7846043" y="4646816"/>
            <a:ext cx="5914595" cy="3358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32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75" name="Google Shape;275;p32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6" name="Google Shape;276;p32">
              <a:hlinkClick action="ppaction://hlinkshowjump?jump=previous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p32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2"/>
          <p:cNvSpPr txBox="1"/>
          <p:nvPr>
            <p:ph type="title"/>
          </p:nvPr>
        </p:nvSpPr>
        <p:spPr>
          <a:xfrm>
            <a:off x="423128" y="271511"/>
            <a:ext cx="13285761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Зміна внутрішньої енергії тіла</a:t>
            </a:r>
            <a:endParaRPr/>
          </a:p>
        </p:txBody>
      </p:sp>
      <p:sp>
        <p:nvSpPr>
          <p:cNvPr id="279" name="Google Shape;279;p32"/>
          <p:cNvSpPr/>
          <p:nvPr/>
        </p:nvSpPr>
        <p:spPr>
          <a:xfrm>
            <a:off x="419589" y="3059334"/>
            <a:ext cx="6471969" cy="1340819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Температури тіла</a:t>
            </a:r>
            <a:endParaRPr b="1" i="0" sz="4399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80" name="Google Shape;280;p32"/>
          <p:cNvGrpSpPr/>
          <p:nvPr/>
        </p:nvGrpSpPr>
        <p:grpSpPr>
          <a:xfrm rot="10800000">
            <a:off x="13708891" y="7366139"/>
            <a:ext cx="597960" cy="597960"/>
            <a:chOff x="250056" y="6952092"/>
            <a:chExt cx="863849" cy="863849"/>
          </a:xfrm>
        </p:grpSpPr>
        <p:sp>
          <p:nvSpPr>
            <p:cNvPr id="281" name="Google Shape;281;p32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2" name="Google Shape;282;p32">
              <a:hlinkClick action="ppaction://hlinkshowjump?jump=nextslide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p32"/>
          <p:cNvSpPr/>
          <p:nvPr/>
        </p:nvSpPr>
        <p:spPr>
          <a:xfrm>
            <a:off x="933055" y="1143650"/>
            <a:ext cx="12534102" cy="1178636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Внутрішня енергія тіла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змінюється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зі зміною:</a:t>
            </a: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7547161" y="3059334"/>
            <a:ext cx="6460709" cy="1340819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399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Агрегатного стану речовини</a:t>
            </a:r>
            <a:endParaRPr b="1" i="0" sz="4399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32"/>
          <p:cNvSpPr/>
          <p:nvPr/>
        </p:nvSpPr>
        <p:spPr>
          <a:xfrm>
            <a:off x="2910196" y="2456858"/>
            <a:ext cx="1212404" cy="4726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10171313" y="2456858"/>
            <a:ext cx="1212404" cy="4726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F51B5"/>
          </a:solidFill>
          <a:ln cap="flat" cmpd="sng" w="127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freshwatersystems.com/images/boiling_water.jpg" id="287" name="Google Shape;287;p32"/>
          <p:cNvPicPr preferRelativeResize="0"/>
          <p:nvPr/>
        </p:nvPicPr>
        <p:blipFill rotWithShape="1">
          <a:blip r:embed="rId5">
            <a:alphaModFix/>
          </a:blip>
          <a:srcRect b="0" l="0" r="8622" t="0"/>
          <a:stretch/>
        </p:blipFill>
        <p:spPr>
          <a:xfrm>
            <a:off x="1667624" y="4530009"/>
            <a:ext cx="3700789" cy="3496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/>
          <p:nvPr/>
        </p:nvSpPr>
        <p:spPr>
          <a:xfrm>
            <a:off x="6622473" y="5806668"/>
            <a:ext cx="7110456" cy="1988484"/>
          </a:xfrm>
          <a:prstGeom prst="rect">
            <a:avLst/>
          </a:prstGeom>
          <a:solidFill>
            <a:srgbClr val="FF5722"/>
          </a:solidFill>
          <a:ln cap="flat" cmpd="sng" w="38100">
            <a:solidFill>
              <a:srgbClr val="FF572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Внутрішня енергія 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й</a:t>
            </a: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механічна енергія 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— це одне й те саме?</a:t>
            </a:r>
            <a:endParaRPr b="1" i="0" sz="44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93" name="Google Shape;293;p33"/>
          <p:cNvGrpSpPr/>
          <p:nvPr/>
        </p:nvGrpSpPr>
        <p:grpSpPr>
          <a:xfrm>
            <a:off x="124149" y="7366139"/>
            <a:ext cx="597960" cy="597960"/>
            <a:chOff x="250056" y="6952092"/>
            <a:chExt cx="863849" cy="863849"/>
          </a:xfrm>
        </p:grpSpPr>
        <p:sp>
          <p:nvSpPr>
            <p:cNvPr id="294" name="Google Shape;294;p33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5" name="Google Shape;295;p33">
              <a:hlinkClick action="ppaction://hlinkshowjump?jump=previous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3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3F5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3"/>
          <p:cNvSpPr txBox="1"/>
          <p:nvPr>
            <p:ph type="title"/>
          </p:nvPr>
        </p:nvSpPr>
        <p:spPr>
          <a:xfrm>
            <a:off x="423129" y="271511"/>
            <a:ext cx="12419118" cy="716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Розрізняємо внутрішню і механічну енергії</a:t>
            </a:r>
            <a:endParaRPr/>
          </a:p>
        </p:txBody>
      </p:sp>
      <p:sp>
        <p:nvSpPr>
          <p:cNvPr id="298" name="Google Shape;298;p33"/>
          <p:cNvSpPr/>
          <p:nvPr/>
        </p:nvSpPr>
        <p:spPr>
          <a:xfrm>
            <a:off x="419589" y="1259916"/>
            <a:ext cx="5804230" cy="1331355"/>
          </a:xfrm>
          <a:prstGeom prst="rect">
            <a:avLst/>
          </a:prstGeom>
          <a:solidFill>
            <a:srgbClr val="3F51B5"/>
          </a:solidFill>
          <a:ln cap="flat" cmpd="sng" w="38100">
            <a:solidFill>
              <a:srgbClr val="3F51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 7 класі ми вчили, що:</a:t>
            </a:r>
            <a:endParaRPr/>
          </a:p>
        </p:txBody>
      </p:sp>
      <p:grpSp>
        <p:nvGrpSpPr>
          <p:cNvPr id="299" name="Google Shape;299;p33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00" name="Google Shape;300;p33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 cap="flat" cmpd="sng" w="12700">
              <a:solidFill>
                <a:srgbClr val="3F51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26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1" name="Google Shape;301;p33">
              <a:hlinkClick action="ppaction://hlinkshowjump?jump=nextslide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p33"/>
          <p:cNvSpPr/>
          <p:nvPr/>
        </p:nvSpPr>
        <p:spPr>
          <a:xfrm>
            <a:off x="419589" y="2888928"/>
            <a:ext cx="5804230" cy="4345530"/>
          </a:xfrm>
          <a:prstGeom prst="rect">
            <a:avLst/>
          </a:prstGeom>
          <a:solidFill>
            <a:srgbClr val="009688"/>
          </a:solidFill>
          <a:ln cap="flat" cmpd="sng" w="38100">
            <a:solidFill>
              <a:srgbClr val="0096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Повна механічна енергія </a:t>
            </a:r>
            <a:r>
              <a:rPr b="1" i="0" lang="ru-RU" sz="4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— це сума кінетичної та потенціальної енергій системи тіл</a:t>
            </a:r>
            <a:endParaRPr b="1" i="0" sz="4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ttp://kor.ill.in.ua/m/610x385/1812360.jpg" id="303" name="Google Shape;30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0725" y="1259916"/>
            <a:ext cx="7110456" cy="448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